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7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55" r:id="rId3"/>
    <p:sldId id="257" r:id="rId4"/>
    <p:sldId id="263" r:id="rId5"/>
    <p:sldId id="264" r:id="rId6"/>
    <p:sldId id="259" r:id="rId7"/>
    <p:sldId id="261" r:id="rId8"/>
    <p:sldId id="456" r:id="rId9"/>
    <p:sldId id="260" r:id="rId10"/>
    <p:sldId id="262" r:id="rId11"/>
    <p:sldId id="266" r:id="rId12"/>
    <p:sldId id="265" r:id="rId13"/>
    <p:sldId id="267" r:id="rId14"/>
    <p:sldId id="268" r:id="rId15"/>
    <p:sldId id="269" r:id="rId16"/>
    <p:sldId id="270" r:id="rId17"/>
    <p:sldId id="438" r:id="rId18"/>
    <p:sldId id="439" r:id="rId19"/>
    <p:sldId id="440" r:id="rId20"/>
    <p:sldId id="441" r:id="rId21"/>
    <p:sldId id="271" r:id="rId22"/>
    <p:sldId id="272" r:id="rId23"/>
    <p:sldId id="273" r:id="rId24"/>
    <p:sldId id="274" r:id="rId25"/>
    <p:sldId id="276" r:id="rId26"/>
    <p:sldId id="277" r:id="rId27"/>
    <p:sldId id="278" r:id="rId28"/>
    <p:sldId id="279" r:id="rId29"/>
    <p:sldId id="436" r:id="rId30"/>
    <p:sldId id="437" r:id="rId31"/>
    <p:sldId id="280" r:id="rId32"/>
    <p:sldId id="281" r:id="rId33"/>
    <p:sldId id="282" r:id="rId34"/>
    <p:sldId id="289" r:id="rId35"/>
    <p:sldId id="290" r:id="rId36"/>
    <p:sldId id="291" r:id="rId37"/>
    <p:sldId id="292" r:id="rId38"/>
    <p:sldId id="283" r:id="rId39"/>
    <p:sldId id="285" r:id="rId40"/>
    <p:sldId id="328" r:id="rId41"/>
    <p:sldId id="329" r:id="rId42"/>
    <p:sldId id="327" r:id="rId43"/>
    <p:sldId id="284" r:id="rId44"/>
    <p:sldId id="293" r:id="rId45"/>
    <p:sldId id="286" r:id="rId46"/>
    <p:sldId id="297" r:id="rId47"/>
    <p:sldId id="338" r:id="rId48"/>
    <p:sldId id="339" r:id="rId49"/>
    <p:sldId id="340" r:id="rId50"/>
    <p:sldId id="341" r:id="rId51"/>
    <p:sldId id="344" r:id="rId52"/>
    <p:sldId id="345" r:id="rId53"/>
    <p:sldId id="346" r:id="rId54"/>
    <p:sldId id="342" r:id="rId55"/>
    <p:sldId id="295" r:id="rId56"/>
    <p:sldId id="296" r:id="rId57"/>
    <p:sldId id="298" r:id="rId58"/>
    <p:sldId id="299" r:id="rId59"/>
    <p:sldId id="300" r:id="rId60"/>
    <p:sldId id="301" r:id="rId61"/>
    <p:sldId id="302" r:id="rId62"/>
    <p:sldId id="309" r:id="rId63"/>
    <p:sldId id="304" r:id="rId64"/>
    <p:sldId id="315" r:id="rId65"/>
    <p:sldId id="316" r:id="rId66"/>
    <p:sldId id="305" r:id="rId67"/>
    <p:sldId id="306" r:id="rId68"/>
    <p:sldId id="307" r:id="rId69"/>
    <p:sldId id="308" r:id="rId70"/>
    <p:sldId id="310" r:id="rId71"/>
    <p:sldId id="312" r:id="rId72"/>
    <p:sldId id="313" r:id="rId73"/>
    <p:sldId id="314" r:id="rId74"/>
    <p:sldId id="311" r:id="rId75"/>
    <p:sldId id="317" r:id="rId76"/>
    <p:sldId id="318" r:id="rId77"/>
    <p:sldId id="319" r:id="rId78"/>
    <p:sldId id="320" r:id="rId79"/>
    <p:sldId id="321" r:id="rId80"/>
    <p:sldId id="322" r:id="rId81"/>
    <p:sldId id="324" r:id="rId82"/>
    <p:sldId id="330" r:id="rId83"/>
    <p:sldId id="331" r:id="rId84"/>
    <p:sldId id="333" r:id="rId85"/>
    <p:sldId id="334" r:id="rId86"/>
    <p:sldId id="326" r:id="rId87"/>
    <p:sldId id="335" r:id="rId88"/>
    <p:sldId id="336" r:id="rId89"/>
    <p:sldId id="337" r:id="rId90"/>
    <p:sldId id="325" r:id="rId91"/>
    <p:sldId id="348" r:id="rId92"/>
    <p:sldId id="349" r:id="rId93"/>
    <p:sldId id="350" r:id="rId94"/>
    <p:sldId id="351" r:id="rId95"/>
    <p:sldId id="399" r:id="rId96"/>
    <p:sldId id="400" r:id="rId97"/>
    <p:sldId id="347" r:id="rId98"/>
    <p:sldId id="367" r:id="rId99"/>
    <p:sldId id="352" r:id="rId100"/>
    <p:sldId id="442" r:id="rId101"/>
    <p:sldId id="392" r:id="rId102"/>
    <p:sldId id="353" r:id="rId103"/>
    <p:sldId id="443" r:id="rId104"/>
    <p:sldId id="444" r:id="rId105"/>
    <p:sldId id="354" r:id="rId106"/>
    <p:sldId id="391" r:id="rId107"/>
    <p:sldId id="393" r:id="rId108"/>
    <p:sldId id="394" r:id="rId109"/>
    <p:sldId id="395" r:id="rId110"/>
    <p:sldId id="396" r:id="rId111"/>
    <p:sldId id="356" r:id="rId112"/>
    <p:sldId id="445" r:id="rId113"/>
    <p:sldId id="446" r:id="rId114"/>
    <p:sldId id="357" r:id="rId115"/>
    <p:sldId id="358" r:id="rId116"/>
    <p:sldId id="359" r:id="rId117"/>
    <p:sldId id="360" r:id="rId118"/>
    <p:sldId id="361" r:id="rId119"/>
    <p:sldId id="355" r:id="rId120"/>
    <p:sldId id="362" r:id="rId121"/>
    <p:sldId id="364" r:id="rId122"/>
    <p:sldId id="365" r:id="rId123"/>
    <p:sldId id="366" r:id="rId124"/>
    <p:sldId id="457" r:id="rId125"/>
    <p:sldId id="368" r:id="rId126"/>
    <p:sldId id="448" r:id="rId127"/>
    <p:sldId id="449" r:id="rId128"/>
    <p:sldId id="450" r:id="rId129"/>
    <p:sldId id="451" r:id="rId130"/>
    <p:sldId id="452" r:id="rId131"/>
    <p:sldId id="453" r:id="rId132"/>
    <p:sldId id="454" r:id="rId133"/>
    <p:sldId id="447" r:id="rId134"/>
    <p:sldId id="369" r:id="rId135"/>
    <p:sldId id="370" r:id="rId136"/>
    <p:sldId id="371" r:id="rId137"/>
    <p:sldId id="372" r:id="rId138"/>
    <p:sldId id="373" r:id="rId139"/>
    <p:sldId id="374" r:id="rId140"/>
    <p:sldId id="375" r:id="rId141"/>
    <p:sldId id="379" r:id="rId142"/>
    <p:sldId id="380" r:id="rId143"/>
    <p:sldId id="381" r:id="rId144"/>
    <p:sldId id="382" r:id="rId145"/>
    <p:sldId id="383" r:id="rId146"/>
    <p:sldId id="384" r:id="rId147"/>
    <p:sldId id="385" r:id="rId148"/>
    <p:sldId id="377" r:id="rId149"/>
    <p:sldId id="378" r:id="rId150"/>
    <p:sldId id="390" r:id="rId151"/>
    <p:sldId id="397" r:id="rId152"/>
    <p:sldId id="398" r:id="rId153"/>
    <p:sldId id="386"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01" r:id="rId185"/>
    <p:sldId id="458" r:id="rId186"/>
    <p:sldId id="402" r:id="rId187"/>
    <p:sldId id="403" r:id="rId188"/>
    <p:sldId id="404" r:id="rId189"/>
    <p:sldId id="405" r:id="rId190"/>
    <p:sldId id="459" r:id="rId191"/>
    <p:sldId id="460"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64" autoAdjust="0"/>
    <p:restoredTop sz="94660"/>
  </p:normalViewPr>
  <p:slideViewPr>
    <p:cSldViewPr snapToGrid="0">
      <p:cViewPr>
        <p:scale>
          <a:sx n="87" d="100"/>
          <a:sy n="87" d="100"/>
        </p:scale>
        <p:origin x="-9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1A90D-FEAC-7281-527A-20E2640706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2E650663-2536-1C60-62A5-FD1AEB42A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A5F87D4-DF54-0C70-BD81-5B2F6D58BD63}"/>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5" name="Footer Placeholder 4">
            <a:extLst>
              <a:ext uri="{FF2B5EF4-FFF2-40B4-BE49-F238E27FC236}">
                <a16:creationId xmlns:a16="http://schemas.microsoft.com/office/drawing/2014/main" xmlns="" id="{16CC9AE4-426A-3805-9C59-426D7435D1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9FEF88D-782B-C883-0C33-24F4F5FCD891}"/>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1201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652127-6887-1D10-FFE0-8678E47F9E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DD87D8D-2692-70A3-63F6-DDE199EB4D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466FEE6-4661-BFC9-1423-CE3A4BD2F8D6}"/>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5" name="Footer Placeholder 4">
            <a:extLst>
              <a:ext uri="{FF2B5EF4-FFF2-40B4-BE49-F238E27FC236}">
                <a16:creationId xmlns:a16="http://schemas.microsoft.com/office/drawing/2014/main" xmlns="" id="{AAC3FAA0-A77F-5C7A-9377-F78A2D98FF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4EB165F-9F28-DDFB-FF3E-AC4DB834A09D}"/>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3021255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6EDBB0E-732E-C1A8-F58B-A80F9EC224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757F284-B7A5-05FB-9F26-5A95C9D6C9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7F7A973-2BAF-0B4D-EBA7-B23F1737E3A8}"/>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5" name="Footer Placeholder 4">
            <a:extLst>
              <a:ext uri="{FF2B5EF4-FFF2-40B4-BE49-F238E27FC236}">
                <a16:creationId xmlns:a16="http://schemas.microsoft.com/office/drawing/2014/main" xmlns="" id="{22FF8976-B6E6-E64A-C2BA-1F7F8093DD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BD14C37-8DAB-62C2-F973-A6B5E73FEB38}"/>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57149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7C0486-1C4D-116A-73C0-AE923C9FE5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61A2236-9925-32DB-FFF5-7CA9DF9A82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B6F6C95-06AB-6B9E-A59B-9CD009F57DE5}"/>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5" name="Footer Placeholder 4">
            <a:extLst>
              <a:ext uri="{FF2B5EF4-FFF2-40B4-BE49-F238E27FC236}">
                <a16:creationId xmlns:a16="http://schemas.microsoft.com/office/drawing/2014/main" xmlns="" id="{B12B0656-EC3A-43C5-E055-B60614B134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4A26448-7054-A488-F487-8E3C8542AB39}"/>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1595208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F140D3-5B57-D4D1-232A-F7A8C52069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DBB70F4-03BC-7BB6-C4EB-9DC978222F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C495CDE-412B-9F8E-2C69-734A5E66FB08}"/>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5" name="Footer Placeholder 4">
            <a:extLst>
              <a:ext uri="{FF2B5EF4-FFF2-40B4-BE49-F238E27FC236}">
                <a16:creationId xmlns:a16="http://schemas.microsoft.com/office/drawing/2014/main" xmlns="" id="{2212D0AF-9AA5-6DD9-6764-2D093002B7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865B43F-EAC4-AB6A-5318-C47F3E3EE8CA}"/>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173151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9ABB23-77E5-15F7-F631-5DEF23AA5F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C1669FA-BAC5-4696-BDCA-0F11EEE8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C31DAB9-F416-58F9-7A7E-29832541F6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9844883D-B5CE-4700-0A08-26417B24DA82}"/>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6" name="Footer Placeholder 5">
            <a:extLst>
              <a:ext uri="{FF2B5EF4-FFF2-40B4-BE49-F238E27FC236}">
                <a16:creationId xmlns:a16="http://schemas.microsoft.com/office/drawing/2014/main" xmlns="" id="{7599EE06-02B2-07B7-45A1-B982EE712C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E8AF82E-72D4-DC17-743B-22ED206B83AE}"/>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96153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9545C9-BED2-B4F4-A6F5-18136742E49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188A3C5-FEC0-0EAD-E4E8-B7415D094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B982031-831D-43F1-A450-303F0690F3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083311A2-4D3B-8B13-28E8-102D64EFE6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2789DCA-30A9-7DBB-447D-6E8613C492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5B0796DB-D40D-4075-521D-10FEFD238D4A}"/>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8" name="Footer Placeholder 7">
            <a:extLst>
              <a:ext uri="{FF2B5EF4-FFF2-40B4-BE49-F238E27FC236}">
                <a16:creationId xmlns:a16="http://schemas.microsoft.com/office/drawing/2014/main" xmlns="" id="{FAC17C23-43E6-8EB4-2E8C-BC4C0CD4C6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0130989C-3B54-D60C-8136-CF3434FA4E22}"/>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86404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E926-4BF6-8137-78C9-5D1C2120AF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76D2F58-F2EE-3C18-01CB-8F65D931389D}"/>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4" name="Footer Placeholder 3">
            <a:extLst>
              <a:ext uri="{FF2B5EF4-FFF2-40B4-BE49-F238E27FC236}">
                <a16:creationId xmlns:a16="http://schemas.microsoft.com/office/drawing/2014/main" xmlns="" id="{C7DF0FE8-127E-C096-BB5F-9F76CC024F6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DE12D80-B669-6921-B7DC-993940B45D51}"/>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172471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87216B4-8AA1-C504-AB54-CE00702628DA}"/>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3" name="Footer Placeholder 2">
            <a:extLst>
              <a:ext uri="{FF2B5EF4-FFF2-40B4-BE49-F238E27FC236}">
                <a16:creationId xmlns:a16="http://schemas.microsoft.com/office/drawing/2014/main" xmlns="" id="{11C895B0-EF6A-86A0-CEAD-4F6B0D431D1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8FA8CE6B-8991-B7E7-F74D-DE8D6E6E4AAB}"/>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393037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C61E5-B33F-D658-F9D5-80F6C295A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EB5678C-2E32-6688-D172-8EA5CBFD3D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E5AEF562-27BF-EA17-E93C-1DA442E2DA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B472DEF-98BB-3783-4068-7244A19028B0}"/>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6" name="Footer Placeholder 5">
            <a:extLst>
              <a:ext uri="{FF2B5EF4-FFF2-40B4-BE49-F238E27FC236}">
                <a16:creationId xmlns:a16="http://schemas.microsoft.com/office/drawing/2014/main" xmlns="" id="{FB707078-A8A4-70B7-8660-0A12C6B32E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A62732B-5C74-C30E-91BB-5927EDC00C20}"/>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2430455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9F8D0-E8F6-0737-73B9-4F254455B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A53473A-A0E1-C1D2-45B8-03E2B87EE1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DCB77C73-C9FD-6541-81B7-EC116B947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FF1A867-EF0F-BBC0-D205-A68202CAE49D}"/>
              </a:ext>
            </a:extLst>
          </p:cNvPr>
          <p:cNvSpPr>
            <a:spLocks noGrp="1"/>
          </p:cNvSpPr>
          <p:nvPr>
            <p:ph type="dt" sz="half" idx="10"/>
          </p:nvPr>
        </p:nvSpPr>
        <p:spPr/>
        <p:txBody>
          <a:bodyPr/>
          <a:lstStyle/>
          <a:p>
            <a:fld id="{E0042814-02CF-463A-88B1-ADC293E6B4B5}" type="datetimeFigureOut">
              <a:rPr lang="en-IN" smtClean="0"/>
              <a:t>02-05-2024</a:t>
            </a:fld>
            <a:endParaRPr lang="en-IN"/>
          </a:p>
        </p:txBody>
      </p:sp>
      <p:sp>
        <p:nvSpPr>
          <p:cNvPr id="6" name="Footer Placeholder 5">
            <a:extLst>
              <a:ext uri="{FF2B5EF4-FFF2-40B4-BE49-F238E27FC236}">
                <a16:creationId xmlns:a16="http://schemas.microsoft.com/office/drawing/2014/main" xmlns="" id="{2ACE87EB-7523-925F-94EE-C344F9B7E2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0317AF5-D001-CC4B-FA5E-B7157E6455A0}"/>
              </a:ext>
            </a:extLst>
          </p:cNvPr>
          <p:cNvSpPr>
            <a:spLocks noGrp="1"/>
          </p:cNvSpPr>
          <p:nvPr>
            <p:ph type="sldNum" sz="quarter" idx="12"/>
          </p:nvPr>
        </p:nvSpPr>
        <p:spPr/>
        <p:txBody>
          <a:bodyPr/>
          <a:lstStyle/>
          <a:p>
            <a:fld id="{8CFF6193-2286-4B84-A524-060BF2FEADA5}" type="slidenum">
              <a:rPr lang="en-IN" smtClean="0"/>
              <a:t>‹#›</a:t>
            </a:fld>
            <a:endParaRPr lang="en-IN"/>
          </a:p>
        </p:txBody>
      </p:sp>
    </p:spTree>
    <p:extLst>
      <p:ext uri="{BB962C8B-B14F-4D97-AF65-F5344CB8AC3E}">
        <p14:creationId xmlns:p14="http://schemas.microsoft.com/office/powerpoint/2010/main" val="522346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929DCB6-1518-890C-BF05-7C04FF594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6D111F1-618E-690D-B1CD-09A1FDF29B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21125CC-7443-B3D4-3A66-DEB8FD39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042814-02CF-463A-88B1-ADC293E6B4B5}" type="datetimeFigureOut">
              <a:rPr lang="en-IN" smtClean="0"/>
              <a:t>02-05-2024</a:t>
            </a:fld>
            <a:endParaRPr lang="en-IN"/>
          </a:p>
        </p:txBody>
      </p:sp>
      <p:sp>
        <p:nvSpPr>
          <p:cNvPr id="5" name="Footer Placeholder 4">
            <a:extLst>
              <a:ext uri="{FF2B5EF4-FFF2-40B4-BE49-F238E27FC236}">
                <a16:creationId xmlns:a16="http://schemas.microsoft.com/office/drawing/2014/main" xmlns="" id="{C7A17BAF-6357-9E49-9F37-C3B05D86A3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55EE4CAA-729A-14EC-28A9-35592FF6D6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FF6193-2286-4B84-A524-060BF2FEADA5}" type="slidenum">
              <a:rPr lang="en-IN" smtClean="0"/>
              <a:t>‹#›</a:t>
            </a:fld>
            <a:endParaRPr lang="en-IN"/>
          </a:p>
        </p:txBody>
      </p:sp>
    </p:spTree>
    <p:extLst>
      <p:ext uri="{BB962C8B-B14F-4D97-AF65-F5344CB8AC3E}">
        <p14:creationId xmlns:p14="http://schemas.microsoft.com/office/powerpoint/2010/main" val="951122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hyperlink" Target="https://www.toolify.ai/tool/continue" TargetMode="External"/><Relationship Id="rId2" Type="http://schemas.openxmlformats.org/officeDocument/2006/relationships/hyperlink" Target="https://www.toolify.ai/tool/autodevs-by-create" TargetMode="Externa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yasserh/housing-prices-dataset" TargetMode="External"/><Relationship Id="rId2" Type="http://schemas.openxmlformats.org/officeDocument/2006/relationships/hyperlink" Target="https://www.kaggle.com/datasets/mamtadhaker/lt-vehicle-loan-default-prediction" TargetMode="External"/><Relationship Id="rId1" Type="http://schemas.openxmlformats.org/officeDocument/2006/relationships/slideLayout" Target="../slideLayouts/slideLayout1.xml"/><Relationship Id="rId6" Type="http://schemas.openxmlformats.org/officeDocument/2006/relationships/hyperlink" Target="https://www.kaggle.com/datasets/ashydv/advertising-dataset" TargetMode="External"/><Relationship Id="rId5" Type="http://schemas.openxmlformats.org/officeDocument/2006/relationships/hyperlink" Target="https://www.kaggle.com/datasets/yasserh/walmart-dataset" TargetMode="External"/><Relationship Id="rId4" Type="http://schemas.openxmlformats.org/officeDocument/2006/relationships/hyperlink" Target="https://www.kaggle.com/datasets/rohanrao/nifty50-stock-market-dat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https://towardsdatascience.com/understanding-auc-roc-curve-68b2303cc9c5"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sparkbyexamples.com/machine-learning/logistic-regression-explained-with-examples/"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Unit-II: Mining Association and Supervised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24000" y="1367161"/>
            <a:ext cx="9144000" cy="3890639"/>
          </a:xfrm>
        </p:spPr>
        <p:txBody>
          <a:bodyPr>
            <a:normAutofit fontScale="92500" lnSpcReduction="10000"/>
          </a:bodyPr>
          <a:lstStyle/>
          <a:p>
            <a:pPr marL="342900" indent="-3429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Classification and Regression</a:t>
            </a:r>
          </a:p>
          <a:p>
            <a:pPr marL="342900" indent="-342900" algn="just">
              <a:lnSpc>
                <a:spcPct val="150000"/>
              </a:lnSpc>
              <a:buFont typeface="Arial" panose="020B0604020202020204" pitchFamily="34" charset="0"/>
              <a:buChar char="•"/>
            </a:pPr>
            <a:r>
              <a:rPr lang="en-IN" dirty="0">
                <a:solidFill>
                  <a:srgbClr val="00B0F0"/>
                </a:solidFill>
                <a:latin typeface="Times New Roman" panose="02020603050405020304" pitchFamily="18" charset="0"/>
                <a:cs typeface="Times New Roman" panose="02020603050405020304" pitchFamily="18" charset="0"/>
              </a:rPr>
              <a:t>Regression</a:t>
            </a:r>
            <a:r>
              <a:rPr lang="en-IN" dirty="0">
                <a:latin typeface="Times New Roman" panose="02020603050405020304" pitchFamily="18" charset="0"/>
                <a:cs typeface="Times New Roman" panose="02020603050405020304" pitchFamily="18" charset="0"/>
              </a:rPr>
              <a:t>: Linear Regression, Multiple Linear Regression, </a:t>
            </a:r>
            <a:r>
              <a:rPr lang="en-IN" dirty="0" err="1">
                <a:latin typeface="Times New Roman" panose="02020603050405020304" pitchFamily="18" charset="0"/>
                <a:cs typeface="Times New Roman" panose="02020603050405020304" pitchFamily="18" charset="0"/>
              </a:rPr>
              <a:t>Logist</a:t>
            </a:r>
            <a:r>
              <a:rPr lang="en-IN" dirty="0">
                <a:latin typeface="Times New Roman" panose="02020603050405020304" pitchFamily="18" charset="0"/>
                <a:cs typeface="Times New Roman" panose="02020603050405020304" pitchFamily="18" charset="0"/>
              </a:rPr>
              <a:t> Regression, Polynomial Regression, </a:t>
            </a:r>
          </a:p>
          <a:p>
            <a:pPr marL="342900" indent="-342900" algn="just">
              <a:lnSpc>
                <a:spcPct val="150000"/>
              </a:lnSpc>
              <a:buFont typeface="Arial" panose="020B0604020202020204" pitchFamily="34" charset="0"/>
              <a:buChar char="•"/>
            </a:pPr>
            <a:r>
              <a:rPr lang="en-IN" dirty="0">
                <a:solidFill>
                  <a:srgbClr val="00B0F0"/>
                </a:solidFill>
                <a:latin typeface="Times New Roman" panose="02020603050405020304" pitchFamily="18" charset="0"/>
                <a:cs typeface="Times New Roman" panose="02020603050405020304" pitchFamily="18" charset="0"/>
              </a:rPr>
              <a:t>Decision Trees</a:t>
            </a:r>
            <a:r>
              <a:rPr lang="en-IN" dirty="0">
                <a:latin typeface="Times New Roman" panose="02020603050405020304" pitchFamily="18" charset="0"/>
                <a:cs typeface="Times New Roman" panose="02020603050405020304" pitchFamily="18" charset="0"/>
              </a:rPr>
              <a:t>: ID3, C4.5, CART.</a:t>
            </a:r>
          </a:p>
          <a:p>
            <a:pPr marL="342900" indent="-342900" algn="just">
              <a:lnSpc>
                <a:spcPct val="150000"/>
              </a:lnSpc>
              <a:buFont typeface="Arial" panose="020B0604020202020204" pitchFamily="34" charset="0"/>
              <a:buChar char="•"/>
            </a:pPr>
            <a:r>
              <a:rPr lang="en-IN" dirty="0" err="1">
                <a:solidFill>
                  <a:srgbClr val="00B0F0"/>
                </a:solidFill>
                <a:latin typeface="Times New Roman" panose="02020603050405020304" pitchFamily="18" charset="0"/>
                <a:cs typeface="Times New Roman" panose="02020603050405020304" pitchFamily="18" charset="0"/>
              </a:rPr>
              <a:t>Apriori</a:t>
            </a:r>
            <a:r>
              <a:rPr lang="en-IN" dirty="0">
                <a:solidFill>
                  <a:srgbClr val="00B0F0"/>
                </a:solidFill>
                <a:latin typeface="Times New Roman" panose="02020603050405020304" pitchFamily="18" charset="0"/>
                <a:cs typeface="Times New Roman" panose="02020603050405020304" pitchFamily="18" charset="0"/>
              </a:rPr>
              <a:t> Algorithm</a:t>
            </a:r>
            <a:r>
              <a:rPr lang="en-IN" dirty="0">
                <a:latin typeface="Times New Roman" panose="02020603050405020304" pitchFamily="18" charset="0"/>
                <a:cs typeface="Times New Roman" panose="02020603050405020304" pitchFamily="18" charset="0"/>
              </a:rPr>
              <a:t>: Market basket analysis, Association Rules</a:t>
            </a:r>
            <a:r>
              <a:rPr lang="en-IN"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dirty="0">
                <a:solidFill>
                  <a:srgbClr val="00B0F0"/>
                </a:solidFill>
              </a:rPr>
              <a:t>Neural Networks</a:t>
            </a:r>
            <a:r>
              <a:rPr lang="en-US" dirty="0"/>
              <a:t>: Introduction, Perceptron, Multilayer Perceptron, Support vector machine.</a:t>
            </a:r>
            <a:endParaRPr lang="en-IN"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50427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Simple linear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816747"/>
            <a:ext cx="11656380" cy="5985102"/>
          </a:xfrm>
        </p:spPr>
        <p:txBody>
          <a:bodyPr>
            <a:noAutofit/>
          </a:bodyPr>
          <a:lstStyle/>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If there is a single input variable X(independent variable), such linear regression is called simple linear regression.</a:t>
            </a:r>
            <a:endParaRPr lang="en-US" sz="1800" dirty="0">
              <a:solidFill>
                <a:srgbClr val="333333"/>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rgbClr val="333333"/>
                </a:solidFill>
                <a:latin typeface="Times New Roman" panose="02020603050405020304" pitchFamily="18" charset="0"/>
                <a:cs typeface="Times New Roman" panose="02020603050405020304" pitchFamily="18" charset="0"/>
              </a:rPr>
              <a:t>The simple linear regression is represented by the given below Equation</a:t>
            </a:r>
          </a:p>
          <a:p>
            <a:pPr algn="just">
              <a:lnSpc>
                <a:spcPct val="150000"/>
              </a:lnSpc>
            </a:pPr>
            <a:r>
              <a:rPr lang="en-IN" sz="1800" dirty="0">
                <a:solidFill>
                  <a:srgbClr val="333333"/>
                </a:solidFill>
                <a:latin typeface="Times New Roman" panose="02020603050405020304" pitchFamily="18" charset="0"/>
                <a:cs typeface="Times New Roman" panose="02020603050405020304" pitchFamily="18" charset="0"/>
              </a:rPr>
              <a:t>	Yi = </a:t>
            </a:r>
            <a:r>
              <a:rPr lang="el-GR" sz="1800" dirty="0">
                <a:solidFill>
                  <a:srgbClr val="333333"/>
                </a:solidFill>
                <a:latin typeface="Times New Roman" panose="02020603050405020304" pitchFamily="18" charset="0"/>
                <a:cs typeface="Times New Roman" panose="02020603050405020304" pitchFamily="18" charset="0"/>
              </a:rPr>
              <a:t>β0 + β1</a:t>
            </a:r>
            <a:r>
              <a:rPr lang="en-IN" sz="1800" dirty="0">
                <a:solidFill>
                  <a:srgbClr val="333333"/>
                </a:solidFill>
                <a:latin typeface="Times New Roman" panose="02020603050405020304" pitchFamily="18" charset="0"/>
                <a:cs typeface="Times New Roman" panose="02020603050405020304" pitchFamily="18" charset="0"/>
              </a:rPr>
              <a:t>Xi +ℇ </a:t>
            </a:r>
          </a:p>
          <a:p>
            <a:pPr algn="just">
              <a:lnSpc>
                <a:spcPct val="150000"/>
              </a:lnSpc>
            </a:pPr>
            <a:r>
              <a:rPr lang="en-IN" sz="1800" dirty="0">
                <a:solidFill>
                  <a:srgbClr val="333333"/>
                </a:solidFill>
                <a:latin typeface="Times New Roman" panose="02020603050405020304" pitchFamily="18" charset="0"/>
                <a:cs typeface="Times New Roman" panose="02020603050405020304" pitchFamily="18" charset="0"/>
              </a:rPr>
              <a:t>	Where Yi = Dependent variable,  </a:t>
            </a:r>
            <a:r>
              <a:rPr lang="el-GR" sz="1800" dirty="0">
                <a:solidFill>
                  <a:srgbClr val="333333"/>
                </a:solidFill>
                <a:latin typeface="Times New Roman" panose="02020603050405020304" pitchFamily="18" charset="0"/>
                <a:cs typeface="Times New Roman" panose="02020603050405020304" pitchFamily="18" charset="0"/>
              </a:rPr>
              <a:t>β0 = </a:t>
            </a:r>
            <a:r>
              <a:rPr lang="en-IN" sz="1800" dirty="0">
                <a:solidFill>
                  <a:srgbClr val="333333"/>
                </a:solidFill>
                <a:latin typeface="Times New Roman" panose="02020603050405020304" pitchFamily="18" charset="0"/>
                <a:cs typeface="Times New Roman" panose="02020603050405020304" pitchFamily="18" charset="0"/>
              </a:rPr>
              <a:t>intercept of the line, </a:t>
            </a:r>
            <a:r>
              <a:rPr lang="el-GR" sz="1800" dirty="0">
                <a:solidFill>
                  <a:srgbClr val="333333"/>
                </a:solidFill>
                <a:latin typeface="Times New Roman" panose="02020603050405020304" pitchFamily="18" charset="0"/>
                <a:cs typeface="Times New Roman" panose="02020603050405020304" pitchFamily="18" charset="0"/>
              </a:rPr>
              <a:t>β1 = </a:t>
            </a:r>
            <a:r>
              <a:rPr lang="en-US" sz="1800" dirty="0">
                <a:solidFill>
                  <a:srgbClr val="333333"/>
                </a:solidFill>
                <a:latin typeface="Times New Roman" panose="02020603050405020304" pitchFamily="18" charset="0"/>
                <a:cs typeface="Times New Roman" panose="02020603050405020304" pitchFamily="18" charset="0"/>
              </a:rPr>
              <a:t>Linear regression coefficient (slope of the line) </a:t>
            </a:r>
            <a:r>
              <a:rPr lang="en-IN" sz="1800" dirty="0">
                <a:solidFill>
                  <a:srgbClr val="333333"/>
                </a:solidFill>
                <a:latin typeface="Times New Roman" panose="02020603050405020304" pitchFamily="18" charset="0"/>
                <a:cs typeface="Times New Roman" panose="02020603050405020304" pitchFamily="18" charset="0"/>
              </a:rPr>
              <a:t>, </a:t>
            </a:r>
          </a:p>
          <a:p>
            <a:pPr algn="just">
              <a:lnSpc>
                <a:spcPct val="150000"/>
              </a:lnSpc>
            </a:pPr>
            <a:r>
              <a:rPr lang="en-IN" sz="1800" dirty="0">
                <a:solidFill>
                  <a:srgbClr val="333333"/>
                </a:solidFill>
                <a:latin typeface="Times New Roman" panose="02020603050405020304" pitchFamily="18" charset="0"/>
                <a:cs typeface="Times New Roman" panose="02020603050405020304" pitchFamily="18" charset="0"/>
              </a:rPr>
              <a:t>	Xi = Independent variable, ℇ</a:t>
            </a:r>
            <a:r>
              <a:rPr lang="el-GR" sz="1800" dirty="0">
                <a:solidFill>
                  <a:srgbClr val="333333"/>
                </a:solidFill>
                <a:latin typeface="Times New Roman" panose="02020603050405020304" pitchFamily="18" charset="0"/>
                <a:cs typeface="Times New Roman" panose="02020603050405020304" pitchFamily="18" charset="0"/>
              </a:rPr>
              <a:t> = </a:t>
            </a:r>
            <a:r>
              <a:rPr lang="en-IN" sz="1800" dirty="0">
                <a:solidFill>
                  <a:srgbClr val="333333"/>
                </a:solidFill>
                <a:latin typeface="Times New Roman" panose="02020603050405020304" pitchFamily="18" charset="0"/>
                <a:cs typeface="Times New Roman" panose="02020603050405020304" pitchFamily="18" charset="0"/>
              </a:rPr>
              <a:t>random error, </a:t>
            </a:r>
            <a:r>
              <a:rPr lang="en-US" sz="1800" dirty="0">
                <a:solidFill>
                  <a:srgbClr val="333333"/>
                </a:solidFill>
                <a:latin typeface="Times New Roman" panose="02020603050405020304" pitchFamily="18" charset="0"/>
                <a:cs typeface="Times New Roman" panose="02020603050405020304" pitchFamily="18" charset="0"/>
              </a:rPr>
              <a:t>as the best fit line also doesn't include the data points perfectly. </a:t>
            </a:r>
            <a:r>
              <a:rPr lang="en-IN" sz="1800" dirty="0">
                <a:solidFill>
                  <a:srgbClr val="333333"/>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solidFill>
                <a:srgbClr val="333333"/>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solidFill>
                <a:srgbClr val="333333"/>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xmlns="" id="{610E97E2-211E-BD94-16A7-84CF4614F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402" y="3429000"/>
            <a:ext cx="5775960" cy="3108960"/>
          </a:xfrm>
          <a:prstGeom prst="rect">
            <a:avLst/>
          </a:prstGeom>
        </p:spPr>
      </p:pic>
    </p:spTree>
    <p:extLst>
      <p:ext uri="{BB962C8B-B14F-4D97-AF65-F5344CB8AC3E}">
        <p14:creationId xmlns:p14="http://schemas.microsoft.com/office/powerpoint/2010/main" val="523982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845946"/>
          </a:xfrm>
        </p:spPr>
        <p:txBody>
          <a:bodyPr>
            <a:noAutofit/>
          </a:bodyPr>
          <a:lstStyle/>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decision tree is a </a:t>
            </a:r>
            <a:r>
              <a:rPr lang="en-US" sz="1800" dirty="0">
                <a:solidFill>
                  <a:srgbClr val="00B0F0"/>
                </a:solidFill>
                <a:latin typeface="Times New Roman" panose="02020603050405020304" pitchFamily="18" charset="0"/>
                <a:cs typeface="Times New Roman" panose="02020603050405020304" pitchFamily="18" charset="0"/>
              </a:rPr>
              <a:t>Supervised machine learning </a:t>
            </a:r>
            <a:r>
              <a:rPr lang="en-US" sz="1800" dirty="0">
                <a:latin typeface="Times New Roman" panose="02020603050405020304" pitchFamily="18" charset="0"/>
                <a:cs typeface="Times New Roman" panose="02020603050405020304" pitchFamily="18" charset="0"/>
              </a:rPr>
              <a:t>algorithm used for </a:t>
            </a:r>
            <a:r>
              <a:rPr lang="en-US" sz="1800" dirty="0">
                <a:solidFill>
                  <a:srgbClr val="00B0F0"/>
                </a:solidFill>
                <a:latin typeface="Times New Roman" panose="02020603050405020304" pitchFamily="18" charset="0"/>
                <a:cs typeface="Times New Roman" panose="02020603050405020304" pitchFamily="18" charset="0"/>
              </a:rPr>
              <a:t>classification and regression tasks</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represents decisions and their possible consequences in a </a:t>
            </a:r>
            <a:r>
              <a:rPr lang="en-US" sz="1800" dirty="0">
                <a:solidFill>
                  <a:srgbClr val="00B0F0"/>
                </a:solidFill>
                <a:latin typeface="Times New Roman" panose="02020603050405020304" pitchFamily="18" charset="0"/>
                <a:cs typeface="Times New Roman" panose="02020603050405020304" pitchFamily="18" charset="0"/>
              </a:rPr>
              <a:t>tree-like structure</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Each internal node represents a </a:t>
            </a:r>
            <a:r>
              <a:rPr lang="en-US" sz="1800" dirty="0">
                <a:solidFill>
                  <a:srgbClr val="00B0F0"/>
                </a:solidFill>
                <a:latin typeface="Times New Roman" panose="02020603050405020304" pitchFamily="18" charset="0"/>
                <a:cs typeface="Times New Roman" panose="02020603050405020304" pitchFamily="18" charset="0"/>
              </a:rPr>
              <a:t>decision attribute</a:t>
            </a:r>
            <a:r>
              <a:rPr lang="en-US" sz="1800" dirty="0">
                <a:latin typeface="Times New Roman" panose="02020603050405020304" pitchFamily="18" charset="0"/>
                <a:cs typeface="Times New Roman" panose="02020603050405020304" pitchFamily="18" charset="0"/>
              </a:rPr>
              <a:t>, while each </a:t>
            </a:r>
            <a:r>
              <a:rPr lang="en-US" sz="1800" dirty="0">
                <a:solidFill>
                  <a:srgbClr val="00B0F0"/>
                </a:solidFill>
                <a:latin typeface="Times New Roman" panose="02020603050405020304" pitchFamily="18" charset="0"/>
                <a:cs typeface="Times New Roman" panose="02020603050405020304" pitchFamily="18" charset="0"/>
              </a:rPr>
              <a:t>leaf node </a:t>
            </a:r>
            <a:r>
              <a:rPr lang="en-US" sz="1800" dirty="0">
                <a:latin typeface="Times New Roman" panose="02020603050405020304" pitchFamily="18" charset="0"/>
                <a:cs typeface="Times New Roman" panose="02020603050405020304" pitchFamily="18" charset="0"/>
              </a:rPr>
              <a:t>represents a </a:t>
            </a:r>
            <a:r>
              <a:rPr lang="en-US" sz="1800" dirty="0">
                <a:solidFill>
                  <a:srgbClr val="00B0F0"/>
                </a:solidFill>
                <a:latin typeface="Times New Roman" panose="02020603050405020304" pitchFamily="18" charset="0"/>
                <a:cs typeface="Times New Roman" panose="02020603050405020304" pitchFamily="18" charset="0"/>
              </a:rPr>
              <a:t>class label</a:t>
            </a:r>
            <a:r>
              <a:rPr lang="en-US" sz="1800" dirty="0">
                <a:latin typeface="Times New Roman" panose="02020603050405020304" pitchFamily="18" charset="0"/>
                <a:cs typeface="Times New Roman" panose="02020603050405020304" pitchFamily="18" charset="0"/>
              </a:rPr>
              <a:t>.</a:t>
            </a:r>
          </a:p>
          <a:p>
            <a:pPr algn="just">
              <a:lnSpc>
                <a:spcPct val="100000"/>
              </a:lnSpc>
            </a:pPr>
            <a:r>
              <a:rPr lang="en-US" sz="1800" dirty="0">
                <a:solidFill>
                  <a:srgbClr val="00B0F0"/>
                </a:solidFill>
                <a:latin typeface="Times New Roman" panose="02020603050405020304" pitchFamily="18" charset="0"/>
                <a:cs typeface="Times New Roman" panose="02020603050405020304" pitchFamily="18" charset="0"/>
              </a:rPr>
              <a:t>How do Decision Trees Work?</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Decision trees work by recursively splitting the dataset Based on the values of different attributes.</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each step, the algorithm selects the attribute that </a:t>
            </a:r>
            <a:r>
              <a:rPr lang="en-US" sz="1800" dirty="0">
                <a:solidFill>
                  <a:srgbClr val="00B0F0"/>
                </a:solidFill>
                <a:latin typeface="Times New Roman" panose="02020603050405020304" pitchFamily="18" charset="0"/>
                <a:cs typeface="Times New Roman" panose="02020603050405020304" pitchFamily="18" charset="0"/>
              </a:rPr>
              <a:t>minimizes the error </a:t>
            </a:r>
            <a:r>
              <a:rPr lang="en-US" sz="1800" dirty="0">
                <a:latin typeface="Times New Roman" panose="02020603050405020304" pitchFamily="18" charset="0"/>
                <a:cs typeface="Times New Roman" panose="02020603050405020304" pitchFamily="18" charset="0"/>
              </a:rPr>
              <a:t>and creates a branch for each possible attribute value.</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This process continues until all examples are correctly classified or the tree reaches a </a:t>
            </a:r>
            <a:r>
              <a:rPr lang="en-US" sz="1800" dirty="0">
                <a:solidFill>
                  <a:srgbClr val="00B0F0"/>
                </a:solidFill>
                <a:latin typeface="Times New Roman" panose="02020603050405020304" pitchFamily="18" charset="0"/>
                <a:cs typeface="Times New Roman" panose="02020603050405020304" pitchFamily="18" charset="0"/>
              </a:rPr>
              <a:t>predefined depth</a:t>
            </a:r>
            <a:r>
              <a:rPr lang="en-US" sz="1800" dirty="0">
                <a:latin typeface="Times New Roman" panose="02020603050405020304" pitchFamily="18" charset="0"/>
                <a:cs typeface="Times New Roman" panose="02020603050405020304" pitchFamily="18" charset="0"/>
              </a:rPr>
              <a: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1018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861134"/>
            <a:ext cx="11194741" cy="5845946"/>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Tree [15]</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B32ED440-C7D8-922C-D9C0-0C16E90A3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13" y="1128582"/>
            <a:ext cx="4252404" cy="4393329"/>
          </a:xfrm>
          <a:prstGeom prst="rect">
            <a:avLst/>
          </a:prstGeom>
        </p:spPr>
      </p:pic>
      <p:pic>
        <p:nvPicPr>
          <p:cNvPr id="9" name="Picture 8">
            <a:extLst>
              <a:ext uri="{FF2B5EF4-FFF2-40B4-BE49-F238E27FC236}">
                <a16:creationId xmlns:a16="http://schemas.microsoft.com/office/drawing/2014/main" xmlns="" id="{DA94C523-05D1-2A57-0409-31F3FB17E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629" y="922824"/>
            <a:ext cx="5519491" cy="4474799"/>
          </a:xfrm>
          <a:prstGeom prst="rect">
            <a:avLst/>
          </a:prstGeom>
        </p:spPr>
      </p:pic>
    </p:spTree>
    <p:extLst>
      <p:ext uri="{BB962C8B-B14F-4D97-AF65-F5344CB8AC3E}">
        <p14:creationId xmlns:p14="http://schemas.microsoft.com/office/powerpoint/2010/main" val="31763044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Terminologies:</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845946"/>
          </a:xfrm>
        </p:spPr>
        <p:txBody>
          <a:bodyPr>
            <a:noAutofit/>
          </a:bodyPr>
          <a:lstStyle/>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Root node: </a:t>
            </a:r>
            <a:r>
              <a:rPr lang="en-US" sz="1800" dirty="0">
                <a:latin typeface="Times New Roman" panose="02020603050405020304" pitchFamily="18" charset="0"/>
                <a:cs typeface="Times New Roman" panose="02020603050405020304" pitchFamily="18" charset="0"/>
              </a:rPr>
              <a:t>It is the topmost node in the tree, which represent the complete dataset. Also we can say it is the starting point of the decision-making process (first node in the path from which all decisions initially started from). It has no </a:t>
            </a:r>
            <a:r>
              <a:rPr lang="en-US" sz="1800" dirty="0">
                <a:solidFill>
                  <a:srgbClr val="0070C0"/>
                </a:solidFill>
                <a:latin typeface="Times New Roman" panose="02020603050405020304" pitchFamily="18" charset="0"/>
                <a:cs typeface="Times New Roman" panose="02020603050405020304" pitchFamily="18" charset="0"/>
              </a:rPr>
              <a:t>parent node </a:t>
            </a:r>
            <a:r>
              <a:rPr lang="en-US" sz="1800" dirty="0">
                <a:latin typeface="Times New Roman" panose="02020603050405020304" pitchFamily="18" charset="0"/>
                <a:cs typeface="Times New Roman" panose="02020603050405020304" pitchFamily="18" charset="0"/>
              </a:rPr>
              <a:t>and </a:t>
            </a:r>
            <a:r>
              <a:rPr lang="en-US" sz="1800" dirty="0">
                <a:solidFill>
                  <a:srgbClr val="0070C0"/>
                </a:solidFill>
                <a:latin typeface="Times New Roman" panose="02020603050405020304" pitchFamily="18" charset="0"/>
                <a:cs typeface="Times New Roman" panose="02020603050405020304" pitchFamily="18" charset="0"/>
              </a:rPr>
              <a:t>2 children nodes</a:t>
            </a:r>
            <a:r>
              <a:rPr lang="en-US" sz="1800" dirty="0">
                <a:latin typeface="Times New Roman" panose="02020603050405020304" pitchFamily="18" charset="0"/>
                <a:cs typeface="Times New Roman" panose="02020603050405020304" pitchFamily="18" charset="0"/>
              </a:rPr>
              <a:t>.</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Decision nodes: </a:t>
            </a:r>
            <a:r>
              <a:rPr lang="en-US" sz="1800" dirty="0">
                <a:latin typeface="Times New Roman" panose="02020603050405020304" pitchFamily="18" charset="0"/>
                <a:cs typeface="Times New Roman" panose="02020603050405020304" pitchFamily="18" charset="0"/>
              </a:rPr>
              <a:t>Nodes that have 1 parent node and split into children nodes with maximum homogeneity or purity ( means all of the same kind). The children node will either decision or leaf nodes.</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Leaf nodes/Terminal Node: </a:t>
            </a:r>
            <a:r>
              <a:rPr lang="en-US" sz="1800" dirty="0">
                <a:latin typeface="Times New Roman" panose="02020603050405020304" pitchFamily="18" charset="0"/>
                <a:cs typeface="Times New Roman" panose="02020603050405020304" pitchFamily="18" charset="0"/>
              </a:rPr>
              <a:t>Nodes that have 1 parent, but do not split further (also known as terminal nodes). They are the nodes that produce the prediction. Leaf nodes having highest homogeneity (means all of the same kind).</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Branches:</a:t>
            </a:r>
            <a:r>
              <a:rPr lang="en-US" sz="1800" dirty="0">
                <a:latin typeface="Times New Roman" panose="02020603050405020304" pitchFamily="18" charset="0"/>
                <a:cs typeface="Times New Roman" panose="02020603050405020304" pitchFamily="18" charset="0"/>
              </a:rPr>
              <a:t> A subsection of the entire tree (also known as a sub-tree).</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Parent / child nodes: </a:t>
            </a:r>
            <a:r>
              <a:rPr lang="en-US" sz="1800" dirty="0">
                <a:latin typeface="Times New Roman" panose="02020603050405020304" pitchFamily="18" charset="0"/>
                <a:cs typeface="Times New Roman" panose="02020603050405020304" pitchFamily="18" charset="0"/>
              </a:rPr>
              <a:t>A node that is divided in sub-nodes is called a parent node. The sub-nodes are the child nodes of the parent from which they divided.</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Maximum depth: </a:t>
            </a:r>
            <a:r>
              <a:rPr lang="en-US" sz="1800" dirty="0">
                <a:latin typeface="Times New Roman" panose="02020603050405020304" pitchFamily="18" charset="0"/>
                <a:cs typeface="Times New Roman" panose="02020603050405020304" pitchFamily="18" charset="0"/>
              </a:rPr>
              <a:t>maximum number of branches between the top and the lower end.</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3054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Building an Optimal 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488272" y="861134"/>
            <a:ext cx="11097087" cy="5734975"/>
          </a:xfrm>
        </p:spPr>
        <p:txBody>
          <a:bodyPr>
            <a:noAutofit/>
          </a:bodyPr>
          <a:lstStyle/>
          <a:p>
            <a:pPr marL="342900" indent="-342900" algn="just">
              <a:lnSpc>
                <a:spcPct val="100000"/>
              </a:lnSpc>
              <a:buFont typeface="+mj-lt"/>
              <a:buAutoNum type="arabicPeriod"/>
            </a:pPr>
            <a:r>
              <a:rPr lang="en-IN" sz="1800" b="1" i="0" dirty="0">
                <a:solidFill>
                  <a:srgbClr val="00B0F0"/>
                </a:solidFill>
                <a:effectLst/>
                <a:latin typeface="Times New Roman" panose="02020603050405020304" pitchFamily="18" charset="0"/>
                <a:cs typeface="Times New Roman" panose="02020603050405020304" pitchFamily="18" charset="0"/>
              </a:rPr>
              <a:t>Selecting the Root Attribute: </a:t>
            </a:r>
            <a:r>
              <a:rPr lang="en-US" sz="1800" dirty="0">
                <a:latin typeface="Times New Roman" panose="02020603050405020304" pitchFamily="18" charset="0"/>
                <a:cs typeface="Times New Roman" panose="02020603050405020304" pitchFamily="18" charset="0"/>
              </a:rPr>
              <a:t>To build an optimal decision tree, we need to select the root attribute. This is done by evaluating the error of each attribute and choosing the one with the minimum error. The error is calculated by counting the occurrences of attribute values in the dataset and analyzing the distribution of target labels for each value.</a:t>
            </a:r>
          </a:p>
          <a:p>
            <a:pPr marL="342900" indent="-342900" algn="just">
              <a:lnSpc>
                <a:spcPct val="100000"/>
              </a:lnSpc>
              <a:buFont typeface="+mj-lt"/>
              <a:buAutoNum type="arabicPeriod"/>
            </a:pPr>
            <a:r>
              <a:rPr lang="en-US" sz="1800" b="1" i="0" dirty="0">
                <a:solidFill>
                  <a:srgbClr val="00B0F0"/>
                </a:solidFill>
                <a:effectLst/>
                <a:latin typeface="Times New Roman" panose="02020603050405020304" pitchFamily="18" charset="0"/>
                <a:cs typeface="Times New Roman" panose="02020603050405020304" pitchFamily="18" charset="0"/>
              </a:rPr>
              <a:t>Calculating Errors for Each Attribute: </a:t>
            </a:r>
            <a:r>
              <a:rPr lang="en-US" sz="1800" dirty="0">
                <a:latin typeface="Times New Roman" panose="02020603050405020304" pitchFamily="18" charset="0"/>
                <a:cs typeface="Times New Roman" panose="02020603050405020304" pitchFamily="18" charset="0"/>
              </a:rPr>
              <a:t>For each attribute, we count the occurrences of attribute values and target labels. By comparing the target label distribution, we can determine the number of correctly classified and incorrectly classified examples. This information helps us calculate the error for each attribute.</a:t>
            </a:r>
          </a:p>
          <a:p>
            <a:pPr marL="342900" indent="-342900" algn="just">
              <a:lnSpc>
                <a:spcPct val="100000"/>
              </a:lnSpc>
              <a:buFont typeface="+mj-lt"/>
              <a:buAutoNum type="arabicPeriod"/>
            </a:pPr>
            <a:r>
              <a:rPr lang="en-US" sz="1800" b="1" dirty="0">
                <a:solidFill>
                  <a:srgbClr val="00B0F0"/>
                </a:solidFill>
                <a:latin typeface="Times New Roman" panose="02020603050405020304" pitchFamily="18" charset="0"/>
                <a:cs typeface="Times New Roman" panose="02020603050405020304" pitchFamily="18" charset="0"/>
              </a:rPr>
              <a:t>Choosing the Attribute with the Minimum Error: </a:t>
            </a:r>
            <a:r>
              <a:rPr lang="en-US" sz="1800" dirty="0">
                <a:latin typeface="Times New Roman" panose="02020603050405020304" pitchFamily="18" charset="0"/>
                <a:cs typeface="Times New Roman" panose="02020603050405020304" pitchFamily="18" charset="0"/>
              </a:rPr>
              <a:t>Once we have calculated the errors for each attribute, we choose the one with the minimum error as the root node. If there is a tie, we evaluate individual errors to break the tie. This involves examining the classification results for each attribute value and selecting the one with the fewest errors.</a:t>
            </a:r>
          </a:p>
          <a:p>
            <a:pPr marL="342900" indent="-342900" algn="just">
              <a:lnSpc>
                <a:spcPct val="100000"/>
              </a:lnSpc>
              <a:buFont typeface="+mj-lt"/>
              <a:buAutoNum type="arabicPeriod"/>
            </a:pPr>
            <a:r>
              <a:rPr lang="en-US" sz="1800" b="1" dirty="0">
                <a:solidFill>
                  <a:srgbClr val="00B0F0"/>
                </a:solidFill>
                <a:latin typeface="Times New Roman" panose="02020603050405020304" pitchFamily="18" charset="0"/>
                <a:cs typeface="Times New Roman" panose="02020603050405020304" pitchFamily="18" charset="0"/>
              </a:rPr>
              <a:t>Handling Ambiguity in Error Calculation:</a:t>
            </a:r>
            <a:r>
              <a:rPr lang="en-US" sz="1800" dirty="0">
                <a:solidFill>
                  <a:srgbClr val="212326"/>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cases where there is ambiguity and a tiebreaker is needed to select the root attribute, we go one step back and evaluate the individual errors for each attribute separately. By doing this, we can identify any rules that result in zero errors and prioritize attributes that yield perfect classification.</a:t>
            </a:r>
          </a:p>
          <a:p>
            <a:pPr marL="342900" indent="-342900" algn="just">
              <a:lnSpc>
                <a:spcPct val="100000"/>
              </a:lnSpc>
              <a:buFont typeface="+mj-lt"/>
              <a:buAutoNum type="arabicPeriod"/>
            </a:pPr>
            <a:r>
              <a:rPr lang="en-IN" sz="1800" b="1" dirty="0">
                <a:solidFill>
                  <a:srgbClr val="00B0F0"/>
                </a:solidFill>
                <a:latin typeface="Times New Roman" panose="02020603050405020304" pitchFamily="18" charset="0"/>
                <a:cs typeface="Times New Roman" panose="02020603050405020304" pitchFamily="18" charset="0"/>
              </a:rPr>
              <a:t>Constructing the Decision Tree</a:t>
            </a:r>
            <a:r>
              <a:rPr lang="en-US" sz="1800" b="1" dirty="0">
                <a:solidFill>
                  <a:srgbClr val="00B0F0"/>
                </a:solidFill>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After selecting the root attribute, we construct the decision tree by creating branches for each value and recursively applying the same process to the subsequent attribute subsets. This results in a tree with attribute nodes and leaf nodes representing the class labels.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5360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Building an Optimal 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435006" y="861134"/>
            <a:ext cx="11452194" cy="5734975"/>
          </a:xfrm>
        </p:spPr>
        <p:txBody>
          <a:bodyPr>
            <a:noAutofit/>
          </a:bodyPr>
          <a:lstStyle/>
          <a:p>
            <a:pPr marL="342900" indent="-342900" algn="just">
              <a:lnSpc>
                <a:spcPct val="100000"/>
              </a:lnSpc>
              <a:buFont typeface="+mj-lt"/>
              <a:buAutoNum type="arabicPeriod" startAt="6"/>
            </a:pPr>
            <a:r>
              <a:rPr lang="en-US" sz="1800" b="1" i="0" dirty="0">
                <a:solidFill>
                  <a:srgbClr val="00B0F0"/>
                </a:solidFill>
                <a:effectLst/>
                <a:latin typeface="Times New Roman" panose="02020603050405020304" pitchFamily="18" charset="0"/>
                <a:cs typeface="Times New Roman" panose="02020603050405020304" pitchFamily="18" charset="0"/>
              </a:rPr>
              <a:t>Creating Branches Based on Attribute Values</a:t>
            </a:r>
            <a:r>
              <a:rPr lang="en-US" sz="1800" dirty="0">
                <a:solidFill>
                  <a:srgbClr val="00B0F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For each attribute value, we </a:t>
            </a:r>
            <a:r>
              <a:rPr lang="en-US" sz="18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Create</a:t>
            </a:r>
            <a:r>
              <a:rPr lang="en-US" sz="1800" dirty="0">
                <a:latin typeface="Times New Roman" panose="02020603050405020304" pitchFamily="18" charset="0"/>
                <a:cs typeface="Times New Roman" panose="02020603050405020304" pitchFamily="18" charset="0"/>
              </a:rPr>
              <a:t> branches and </a:t>
            </a:r>
            <a:r>
              <a:rPr lang="en-US" sz="18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Continue</a:t>
            </a:r>
            <a:r>
              <a:rPr lang="en-US" sz="1800" dirty="0">
                <a:latin typeface="Times New Roman" panose="02020603050405020304" pitchFamily="18" charset="0"/>
                <a:cs typeface="Times New Roman" panose="02020603050405020304" pitchFamily="18" charset="0"/>
              </a:rPr>
              <a:t> the tree-building process recursively. We split the dataset based on the attribute values and construct sub-trees using the remaining attributes.</a:t>
            </a:r>
          </a:p>
          <a:p>
            <a:pPr marL="342900" indent="-342900" algn="just">
              <a:lnSpc>
                <a:spcPct val="100000"/>
              </a:lnSpc>
              <a:buFont typeface="+mj-lt"/>
              <a:buAutoNum type="arabicPeriod" startAt="6"/>
            </a:pPr>
            <a:r>
              <a:rPr lang="en-US" sz="1800" b="1" i="0" dirty="0">
                <a:solidFill>
                  <a:srgbClr val="00B0F0"/>
                </a:solidFill>
                <a:effectLst/>
                <a:latin typeface="Times New Roman" panose="02020603050405020304" pitchFamily="18" charset="0"/>
                <a:cs typeface="Times New Roman" panose="02020603050405020304" pitchFamily="18" charset="0"/>
              </a:rPr>
              <a:t>Assigning Class Labels to Leaf Nodes: </a:t>
            </a:r>
            <a:r>
              <a:rPr lang="en-US" sz="1800" dirty="0">
                <a:latin typeface="Times New Roman" panose="02020603050405020304" pitchFamily="18" charset="0"/>
                <a:cs typeface="Times New Roman" panose="02020603050405020304" pitchFamily="18" charset="0"/>
              </a:rPr>
              <a:t>At the leaf nodes, we assign class labels based on the majority of examples in that leaf. This means that if most examples belong to a certain class, the leaf node will be labeled accordingly. This ensures accurate classification for new examples.</a:t>
            </a:r>
          </a:p>
          <a:p>
            <a:pPr marL="342900" indent="-342900" algn="just">
              <a:lnSpc>
                <a:spcPct val="100000"/>
              </a:lnSpc>
              <a:buFont typeface="+mj-lt"/>
              <a:buAutoNum type="arabicPeriod" startAt="6"/>
            </a:pPr>
            <a:r>
              <a:rPr lang="en-US" sz="1800" b="1" i="0" dirty="0">
                <a:solidFill>
                  <a:srgbClr val="00B0F0"/>
                </a:solidFill>
                <a:effectLst/>
                <a:latin typeface="Times New Roman" panose="02020603050405020304" pitchFamily="18" charset="0"/>
                <a:cs typeface="Times New Roman" panose="02020603050405020304" pitchFamily="18" charset="0"/>
              </a:rPr>
              <a:t>Predicting Class Labels for New Examples</a:t>
            </a:r>
            <a:r>
              <a:rPr lang="en-US" sz="1800" dirty="0">
                <a:solidFill>
                  <a:srgbClr val="00B0F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To predict the class label for a new example, we traverse the decision tree by providing attribute values and making decisions based on the split attributes. By following the path that matches the example's attribute values, we reach a leaf node that corresponds to the predicted class label.</a:t>
            </a:r>
          </a:p>
          <a:p>
            <a:pPr marL="342900" indent="-342900" algn="just">
              <a:lnSpc>
                <a:spcPct val="100000"/>
              </a:lnSpc>
              <a:buFont typeface="+mj-lt"/>
              <a:buAutoNum type="arabicPeriod" startAt="6"/>
            </a:pPr>
            <a:endParaRPr lang="en-IN" sz="1400" dirty="0">
              <a:latin typeface="Times New Roman" panose="02020603050405020304" pitchFamily="18" charset="0"/>
              <a:cs typeface="Times New Roman" panose="02020603050405020304" pitchFamily="18" charset="0"/>
            </a:endParaRPr>
          </a:p>
          <a:p>
            <a:pPr marL="342900" indent="-342900" algn="just">
              <a:lnSpc>
                <a:spcPct val="100000"/>
              </a:lnSpc>
              <a:buFont typeface="+mj-lt"/>
              <a:buAutoNum type="arabicPeriod" startAt="6"/>
            </a:pPr>
            <a:endParaRPr lang="en-IN" sz="1400" b="1" i="0" dirty="0">
              <a:solidFill>
                <a:srgbClr val="00B0F0"/>
              </a:solidFill>
              <a:effectLst/>
              <a:latin typeface="helvetica neue"/>
            </a:endParaRPr>
          </a:p>
          <a:p>
            <a:pPr marL="342900" indent="-342900" algn="just">
              <a:lnSpc>
                <a:spcPct val="100000"/>
              </a:lnSpc>
              <a:buFont typeface="+mj-lt"/>
              <a:buAutoNum type="arabicPeriod" startAt="6"/>
            </a:pPr>
            <a:endParaRPr lang="en-US" sz="1800" dirty="0">
              <a:solidFill>
                <a:srgbClr val="00B0F0"/>
              </a:solidFill>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32347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Metrics to find Purity / Impurity in 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861134"/>
            <a:ext cx="11052699" cy="584594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Entropy or Shannon Entropy (</a:t>
            </a:r>
            <a:r>
              <a:rPr lang="en-US" sz="1800" dirty="0">
                <a:solidFill>
                  <a:srgbClr val="0070C0"/>
                </a:solidFill>
                <a:latin typeface="Times New Roman" panose="02020603050405020304" pitchFamily="18" charset="0"/>
                <a:cs typeface="Times New Roman" panose="02020603050405020304" pitchFamily="18" charset="0"/>
              </a:rPr>
              <a:t>Impurity</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Gini Index (</a:t>
            </a:r>
            <a:r>
              <a:rPr lang="en-US" sz="1800" dirty="0">
                <a:solidFill>
                  <a:srgbClr val="0070C0"/>
                </a:solidFill>
                <a:latin typeface="Times New Roman" panose="02020603050405020304" pitchFamily="18" charset="0"/>
                <a:cs typeface="Times New Roman" panose="02020603050405020304" pitchFamily="18" charset="0"/>
              </a:rPr>
              <a:t>Impurity</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Information gain (</a:t>
            </a:r>
            <a:r>
              <a:rPr lang="en-US" sz="1800" dirty="0">
                <a:solidFill>
                  <a:srgbClr val="0070C0"/>
                </a:solidFill>
                <a:latin typeface="Times New Roman" panose="02020603050405020304" pitchFamily="18" charset="0"/>
                <a:cs typeface="Times New Roman" panose="02020603050405020304" pitchFamily="18" charset="0"/>
              </a:rPr>
              <a:t>Purity</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Gain Ratio (</a:t>
            </a:r>
            <a:r>
              <a:rPr lang="en-US" sz="1800" dirty="0">
                <a:solidFill>
                  <a:srgbClr val="0070C0"/>
                </a:solidFill>
                <a:latin typeface="Times New Roman" panose="02020603050405020304" pitchFamily="18" charset="0"/>
                <a:cs typeface="Times New Roman" panose="02020603050405020304" pitchFamily="18" charset="0"/>
              </a:rPr>
              <a:t>Purity</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Sum of Squared Error / Mean Squared Error</a:t>
            </a:r>
          </a:p>
          <a:p>
            <a:pPr marL="285750" indent="-285750" algn="just">
              <a:lnSpc>
                <a:spcPct val="10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Decision trees try to produce the purest leaves in a recursive way by splitting nodes into smaller sub-nodes.</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But how does it choose how to split the nodes, evaluate the purity of a leaf, or decide when to stop?</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For decision tree classification problems on categorical variables:</a:t>
            </a:r>
          </a:p>
          <a:p>
            <a:pPr algn="just">
              <a:lnSpc>
                <a:spcPct val="100000"/>
              </a:lnSpc>
            </a:pPr>
            <a:r>
              <a:rPr lang="en-US" sz="1800" dirty="0">
                <a:latin typeface="Times New Roman" panose="02020603050405020304" pitchFamily="18" charset="0"/>
                <a:cs typeface="Times New Roman" panose="02020603050405020304" pitchFamily="18" charset="0"/>
              </a:rPr>
              <a:t>	Entropy and Information Gain (IG)</a:t>
            </a:r>
          </a:p>
          <a:p>
            <a:pPr algn="just">
              <a:lnSpc>
                <a:spcPct val="100000"/>
              </a:lnSpc>
            </a:pPr>
            <a:r>
              <a:rPr lang="en-US" sz="1800" dirty="0">
                <a:latin typeface="Times New Roman" panose="02020603050405020304" pitchFamily="18" charset="0"/>
                <a:cs typeface="Times New Roman" panose="02020603050405020304" pitchFamily="18" charset="0"/>
              </a:rPr>
              <a:t>	Gini Index</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For decision tree regression problems on continuous variables:</a:t>
            </a:r>
          </a:p>
          <a:p>
            <a:pPr algn="just">
              <a:lnSpc>
                <a:spcPct val="100000"/>
              </a:lnSpc>
            </a:pPr>
            <a:r>
              <a:rPr lang="en-US" sz="1800" dirty="0">
                <a:latin typeface="Times New Roman" panose="02020603050405020304" pitchFamily="18" charset="0"/>
                <a:cs typeface="Times New Roman" panose="02020603050405020304" pitchFamily="18" charset="0"/>
              </a:rPr>
              <a:t>	Reduction in variance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04534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is Founder for many algorithms:</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861134"/>
            <a:ext cx="11052699" cy="5845946"/>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Random Forest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GBDT(Gradient Boosting Decision Tree)</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Ada Boost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Light GBM</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XG Boost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Extra Tree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Tree [15]</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4817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Pruning in 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861134"/>
            <a:ext cx="11052699" cy="5845946"/>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Pruning is a method that can help us avoid overfitting.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helps in improving the performance of the tree by cutting the nodes or sub-nodes which are not significant.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Additionally, it removes the branches which have very low importance.</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There are mainly 2 ways for pruning:</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Pre-pruning:</a:t>
            </a:r>
            <a:r>
              <a:rPr lang="en-US" sz="1800" dirty="0">
                <a:latin typeface="Times New Roman" panose="02020603050405020304" pitchFamily="18" charset="0"/>
                <a:cs typeface="Times New Roman" panose="02020603050405020304" pitchFamily="18" charset="0"/>
              </a:rPr>
              <a:t> we can stop growing the tree earlier, which means we can prune/remove/cut a node if it has low importance while growing the tree.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Post-pruning:</a:t>
            </a:r>
            <a:r>
              <a:rPr lang="en-US" sz="1800" dirty="0">
                <a:latin typeface="Times New Roman" panose="02020603050405020304" pitchFamily="18" charset="0"/>
                <a:cs typeface="Times New Roman" panose="02020603050405020304" pitchFamily="18" charset="0"/>
              </a:rPr>
              <a:t> once our tree is built to its depth, we can start pruning the nodes based on their significance.</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7233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Assumptions:</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96645" y="1154096"/>
            <a:ext cx="10617693" cy="5552983"/>
          </a:xfrm>
        </p:spPr>
        <p:txBody>
          <a:bodyPr>
            <a:noAutofit/>
          </a:bodyPr>
          <a:lstStyle/>
          <a:p>
            <a:pPr marL="342900" indent="-342900" algn="just">
              <a:lnSpc>
                <a:spcPct val="15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Binary Splits: </a:t>
            </a:r>
            <a:r>
              <a:rPr lang="en-US" sz="1800" dirty="0">
                <a:latin typeface="Times New Roman" panose="02020603050405020304" pitchFamily="18" charset="0"/>
                <a:cs typeface="Times New Roman" panose="02020603050405020304" pitchFamily="18" charset="0"/>
              </a:rPr>
              <a:t>Decision trees typically make binary splits, meaning each node divides the data into two subsets based on a single feature or condition. This assumes that each decision can be represented as a binary choice.</a:t>
            </a:r>
          </a:p>
          <a:p>
            <a:pPr marL="342900" indent="-342900" algn="just">
              <a:lnSpc>
                <a:spcPct val="15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Recursive Partitioning: </a:t>
            </a:r>
            <a:r>
              <a:rPr lang="en-US" sz="1800" dirty="0">
                <a:latin typeface="Times New Roman" panose="02020603050405020304" pitchFamily="18" charset="0"/>
                <a:cs typeface="Times New Roman" panose="02020603050405020304" pitchFamily="18" charset="0"/>
              </a:rPr>
              <a:t>Decision trees use a recursive partitioning process, where each node is divided into child nodes, and this process continues until a stopping criterion is met. This assumes that data can be effectively subdivided into smaller, more manageable subsets.</a:t>
            </a:r>
          </a:p>
          <a:p>
            <a:pPr marL="342900" indent="-342900" algn="just">
              <a:lnSpc>
                <a:spcPct val="15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Feature Independence: </a:t>
            </a:r>
            <a:r>
              <a:rPr lang="en-US" sz="1800" dirty="0">
                <a:latin typeface="Times New Roman" panose="02020603050405020304" pitchFamily="18" charset="0"/>
                <a:cs typeface="Times New Roman" panose="02020603050405020304" pitchFamily="18" charset="0"/>
              </a:rPr>
              <a:t>Decision trees often assume that the features used for splitting nodes are independent. In practice, feature independence may not hold, but decision trees can still perform well if features are correlated.</a:t>
            </a:r>
          </a:p>
          <a:p>
            <a:pPr marL="342900" indent="-342900" algn="just">
              <a:lnSpc>
                <a:spcPct val="15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Homogeneity: </a:t>
            </a:r>
            <a:r>
              <a:rPr lang="en-US" sz="1800" dirty="0">
                <a:latin typeface="Times New Roman" panose="02020603050405020304" pitchFamily="18" charset="0"/>
                <a:cs typeface="Times New Roman" panose="02020603050405020304" pitchFamily="18" charset="0"/>
              </a:rPr>
              <a:t>Decision trees aim to create homogeneous subgroups in each node, meaning that the samples within a node are as similar as possible regarding the target variable. This assumption helps in achieving clear decision boundaries.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4790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Assumptions:</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987271" y="1154096"/>
            <a:ext cx="10305125" cy="5552983"/>
          </a:xfrm>
        </p:spPr>
        <p:txBody>
          <a:bodyPr>
            <a:noAutofit/>
          </a:bodyPr>
          <a:lstStyle/>
          <a:p>
            <a:pPr marL="342900" indent="-342900" algn="just">
              <a:lnSpc>
                <a:spcPct val="150000"/>
              </a:lnSpc>
              <a:buFont typeface="+mj-lt"/>
              <a:buAutoNum type="arabicPeriod" startAt="5"/>
            </a:pPr>
            <a:r>
              <a:rPr lang="en-US" sz="1800" dirty="0">
                <a:solidFill>
                  <a:srgbClr val="00B0F0"/>
                </a:solidFill>
                <a:latin typeface="Times New Roman" panose="02020603050405020304" pitchFamily="18" charset="0"/>
                <a:cs typeface="Times New Roman" panose="02020603050405020304" pitchFamily="18" charset="0"/>
              </a:rPr>
              <a:t>Top-Down Greedy Approach: </a:t>
            </a:r>
            <a:r>
              <a:rPr lang="en-US" sz="1800" dirty="0">
                <a:latin typeface="Times New Roman" panose="02020603050405020304" pitchFamily="18" charset="0"/>
                <a:cs typeface="Times New Roman" panose="02020603050405020304" pitchFamily="18" charset="0"/>
              </a:rPr>
              <a:t>Decision trees are constructed using a top-down, greedy approach, where each split is chosen to maximize information gain or minimize impurity at the current node. This may not always result in the globally optimal tree.</a:t>
            </a:r>
          </a:p>
          <a:p>
            <a:pPr marL="342900" indent="-342900" algn="just">
              <a:lnSpc>
                <a:spcPct val="150000"/>
              </a:lnSpc>
              <a:buFont typeface="+mj-lt"/>
              <a:buAutoNum type="arabicPeriod" startAt="5"/>
            </a:pPr>
            <a:r>
              <a:rPr lang="en-US" sz="1800" dirty="0">
                <a:solidFill>
                  <a:srgbClr val="00B0F0"/>
                </a:solidFill>
                <a:latin typeface="Times New Roman" panose="02020603050405020304" pitchFamily="18" charset="0"/>
                <a:cs typeface="Times New Roman" panose="02020603050405020304" pitchFamily="18" charset="0"/>
              </a:rPr>
              <a:t>Categorical and Numerical Features: </a:t>
            </a:r>
            <a:r>
              <a:rPr lang="en-US" sz="1800" dirty="0">
                <a:latin typeface="Times New Roman" panose="02020603050405020304" pitchFamily="18" charset="0"/>
                <a:cs typeface="Times New Roman" panose="02020603050405020304" pitchFamily="18" charset="0"/>
              </a:rPr>
              <a:t>Decision trees can handle both categorical and numerical features. However, they may require different splitting strategies for each type.</a:t>
            </a:r>
          </a:p>
          <a:p>
            <a:pPr marL="342900" indent="-342900" algn="just">
              <a:lnSpc>
                <a:spcPct val="150000"/>
              </a:lnSpc>
              <a:buFont typeface="+mj-lt"/>
              <a:buAutoNum type="arabicPeriod" startAt="5"/>
            </a:pPr>
            <a:r>
              <a:rPr lang="en-US" sz="1800" dirty="0">
                <a:solidFill>
                  <a:srgbClr val="00B0F0"/>
                </a:solidFill>
                <a:latin typeface="Times New Roman" panose="02020603050405020304" pitchFamily="18" charset="0"/>
                <a:cs typeface="Times New Roman" panose="02020603050405020304" pitchFamily="18" charset="0"/>
              </a:rPr>
              <a:t>Overfitting: </a:t>
            </a:r>
            <a:r>
              <a:rPr lang="en-US" sz="1800" dirty="0">
                <a:latin typeface="Times New Roman" panose="02020603050405020304" pitchFamily="18" charset="0"/>
                <a:cs typeface="Times New Roman" panose="02020603050405020304" pitchFamily="18" charset="0"/>
              </a:rPr>
              <a:t>Decision trees are prone to overfitting when they capture noise in the data. Pruning and setting appropriate stopping criteria are used to address this assumption.</a:t>
            </a:r>
          </a:p>
          <a:p>
            <a:pPr marL="342900" indent="-342900" algn="just">
              <a:lnSpc>
                <a:spcPct val="150000"/>
              </a:lnSpc>
              <a:buFont typeface="+mj-lt"/>
              <a:buAutoNum type="arabicPeriod" startAt="5"/>
            </a:pPr>
            <a:r>
              <a:rPr lang="en-US" sz="1800" dirty="0">
                <a:solidFill>
                  <a:srgbClr val="00B0F0"/>
                </a:solidFill>
                <a:latin typeface="Times New Roman" panose="02020603050405020304" pitchFamily="18" charset="0"/>
                <a:cs typeface="Times New Roman" panose="02020603050405020304" pitchFamily="18" charset="0"/>
              </a:rPr>
              <a:t>Impurity Measures: </a:t>
            </a:r>
            <a:r>
              <a:rPr lang="en-US" sz="1800" dirty="0">
                <a:latin typeface="Times New Roman" panose="02020603050405020304" pitchFamily="18" charset="0"/>
                <a:cs typeface="Times New Roman" panose="02020603050405020304" pitchFamily="18" charset="0"/>
              </a:rPr>
              <a:t>Decision trees use impurity measures such as Gini impurity or entropy to evaluate how well a split separates classes. The choice of impurity measure can impact tree construction.</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4350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Simple linear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682689"/>
            <a:ext cx="11283517" cy="5869031"/>
          </a:xfrm>
        </p:spPr>
        <p:txBody>
          <a:bodyPr>
            <a:noAutofit/>
          </a:bodyPr>
          <a:lstStyle/>
          <a:p>
            <a:pPr marL="285750" indent="-285750" algn="just">
              <a:lnSpc>
                <a:spcPct val="150000"/>
              </a:lnSpc>
              <a:buFont typeface="Arial" panose="020B0604020202020204" pitchFamily="34" charset="0"/>
              <a:buChar char="•"/>
            </a:pPr>
            <a:r>
              <a:rPr lang="en-US" sz="1800" b="0" i="0" dirty="0">
                <a:solidFill>
                  <a:srgbClr val="222222"/>
                </a:solidFill>
                <a:effectLst/>
                <a:latin typeface="Times New Roman" panose="02020603050405020304" pitchFamily="18" charset="0"/>
                <a:cs typeface="Times New Roman" panose="02020603050405020304" pitchFamily="18" charset="0"/>
              </a:rPr>
              <a:t>The </a:t>
            </a:r>
            <a:r>
              <a:rPr lang="en-US" sz="1800" b="0" i="0" dirty="0">
                <a:solidFill>
                  <a:srgbClr val="00B0F0"/>
                </a:solidFill>
                <a:effectLst/>
                <a:latin typeface="Times New Roman" panose="02020603050405020304" pitchFamily="18" charset="0"/>
                <a:cs typeface="Times New Roman" panose="02020603050405020304" pitchFamily="18" charset="0"/>
              </a:rPr>
              <a:t>best fit line </a:t>
            </a:r>
            <a:r>
              <a:rPr lang="en-US" sz="1800" b="0" i="0" dirty="0">
                <a:solidFill>
                  <a:srgbClr val="222222"/>
                </a:solidFill>
                <a:effectLst/>
                <a:latin typeface="Times New Roman" panose="02020603050405020304" pitchFamily="18" charset="0"/>
                <a:cs typeface="Times New Roman" panose="02020603050405020304" pitchFamily="18" charset="0"/>
              </a:rPr>
              <a:t>is a line that has the least error which means the error between predicted values and actual values should be minimum.</a:t>
            </a:r>
          </a:p>
          <a:p>
            <a:pPr marL="285750" indent="-285750" algn="just">
              <a:lnSpc>
                <a:spcPct val="150000"/>
              </a:lnSpc>
              <a:buFont typeface="Arial" panose="020B0604020202020204" pitchFamily="34" charset="0"/>
              <a:buChar char="•"/>
            </a:pPr>
            <a:r>
              <a:rPr lang="en-US" sz="1800" b="0" i="0" dirty="0">
                <a:solidFill>
                  <a:srgbClr val="222222"/>
                </a:solidFill>
                <a:effectLst/>
                <a:latin typeface="Times New Roman" panose="02020603050405020304" pitchFamily="18" charset="0"/>
                <a:cs typeface="Times New Roman" panose="02020603050405020304" pitchFamily="18" charset="0"/>
              </a:rPr>
              <a:t>The goal of the linear regression algorithm is to get the </a:t>
            </a:r>
            <a:r>
              <a:rPr lang="en-US" sz="1800" b="1" i="0" dirty="0">
                <a:solidFill>
                  <a:srgbClr val="222222"/>
                </a:solidFill>
                <a:effectLst/>
                <a:latin typeface="Times New Roman" panose="02020603050405020304" pitchFamily="18" charset="0"/>
                <a:cs typeface="Times New Roman" panose="02020603050405020304" pitchFamily="18" charset="0"/>
              </a:rPr>
              <a:t>best values for B</a:t>
            </a:r>
            <a:r>
              <a:rPr lang="en-US" sz="1800" b="1" i="0" baseline="-25000" dirty="0">
                <a:solidFill>
                  <a:srgbClr val="222222"/>
                </a:solidFill>
                <a:effectLst/>
                <a:latin typeface="Times New Roman" panose="02020603050405020304" pitchFamily="18" charset="0"/>
                <a:cs typeface="Times New Roman" panose="02020603050405020304" pitchFamily="18" charset="0"/>
              </a:rPr>
              <a:t>0</a:t>
            </a:r>
            <a:r>
              <a:rPr lang="en-US" sz="1800" b="1" i="0" dirty="0">
                <a:solidFill>
                  <a:srgbClr val="222222"/>
                </a:solidFill>
                <a:effectLst/>
                <a:latin typeface="Times New Roman" panose="02020603050405020304" pitchFamily="18" charset="0"/>
                <a:cs typeface="Times New Roman" panose="02020603050405020304" pitchFamily="18" charset="0"/>
              </a:rPr>
              <a:t> and B</a:t>
            </a:r>
            <a:r>
              <a:rPr lang="en-US" sz="1800" b="1" i="0" baseline="-25000" dirty="0">
                <a:solidFill>
                  <a:srgbClr val="222222"/>
                </a:solidFill>
                <a:effectLst/>
                <a:latin typeface="Times New Roman" panose="02020603050405020304" pitchFamily="18" charset="0"/>
                <a:cs typeface="Times New Roman" panose="02020603050405020304" pitchFamily="18" charset="0"/>
              </a:rPr>
              <a:t>1</a:t>
            </a:r>
            <a:r>
              <a:rPr lang="en-US" sz="1800" b="0" i="0" dirty="0">
                <a:solidFill>
                  <a:srgbClr val="222222"/>
                </a:solidFill>
                <a:effectLst/>
                <a:latin typeface="Times New Roman" panose="02020603050405020304" pitchFamily="18" charset="0"/>
                <a:cs typeface="Times New Roman" panose="02020603050405020304" pitchFamily="18" charset="0"/>
              </a:rPr>
              <a:t> to find the best fit line. </a:t>
            </a:r>
          </a:p>
          <a:p>
            <a:pPr marL="285750" indent="-285750" algn="just">
              <a:lnSpc>
                <a:spcPct val="150000"/>
              </a:lnSpc>
              <a:buFont typeface="Arial" panose="020B0604020202020204" pitchFamily="34" charset="0"/>
              <a:buChar char="•"/>
            </a:pPr>
            <a:r>
              <a:rPr lang="en-US" sz="1800" dirty="0">
                <a:solidFill>
                  <a:srgbClr val="222222"/>
                </a:solidFill>
                <a:latin typeface="Times New Roman" panose="02020603050405020304" pitchFamily="18" charset="0"/>
                <a:cs typeface="Times New Roman" panose="02020603050405020304" pitchFamily="18" charset="0"/>
              </a:rPr>
              <a:t>The error is measured in terms of mean square error (MSE):</a:t>
            </a:r>
          </a:p>
          <a:p>
            <a:pPr algn="l"/>
            <a:r>
              <a:rPr lang="en-US" sz="1800" dirty="0">
                <a:solidFill>
                  <a:srgbClr val="222222"/>
                </a:solidFill>
                <a:latin typeface="Times New Roman" panose="02020603050405020304" pitchFamily="18" charset="0"/>
                <a:cs typeface="Times New Roman" panose="02020603050405020304" pitchFamily="18" charset="0"/>
              </a:rPr>
              <a:t>				</a:t>
            </a:r>
            <a:r>
              <a:rPr lang="en-US" sz="1800" b="1" dirty="0">
                <a:solidFill>
                  <a:srgbClr val="222222"/>
                </a:solidFill>
                <a:latin typeface="Times New Roman" panose="02020603050405020304" pitchFamily="18" charset="0"/>
                <a:cs typeface="Times New Roman" panose="02020603050405020304" pitchFamily="18" charset="0"/>
              </a:rPr>
              <a:t>MSE = Σ(yᵢ - ŷᵢ)² / n</a:t>
            </a:r>
          </a:p>
          <a:p>
            <a:pPr algn="l"/>
            <a:endParaRPr lang="en-US" sz="1800" b="1" dirty="0">
              <a:solidFill>
                <a:srgbClr val="222222"/>
              </a:solidFill>
              <a:latin typeface="Times New Roman" panose="02020603050405020304" pitchFamily="18" charset="0"/>
              <a:cs typeface="Times New Roman" panose="02020603050405020304" pitchFamily="18" charset="0"/>
            </a:endParaRPr>
          </a:p>
          <a:p>
            <a:pPr algn="l"/>
            <a:r>
              <a:rPr lang="en-US" sz="1800" dirty="0">
                <a:solidFill>
                  <a:srgbClr val="222222"/>
                </a:solidFill>
                <a:latin typeface="Times New Roman" panose="02020603050405020304" pitchFamily="18" charset="0"/>
                <a:cs typeface="Times New Roman" panose="02020603050405020304" pitchFamily="18" charset="0"/>
              </a:rPr>
              <a:t>yᵢ represents the actual observed value of the dependent variable for the </a:t>
            </a:r>
            <a:r>
              <a:rPr lang="en-US" sz="1800" dirty="0" err="1">
                <a:solidFill>
                  <a:srgbClr val="222222"/>
                </a:solidFill>
                <a:latin typeface="Times New Roman" panose="02020603050405020304" pitchFamily="18" charset="0"/>
                <a:cs typeface="Times New Roman" panose="02020603050405020304" pitchFamily="18" charset="0"/>
              </a:rPr>
              <a:t>ith</a:t>
            </a:r>
            <a:r>
              <a:rPr lang="en-US" sz="1800" dirty="0">
                <a:solidFill>
                  <a:srgbClr val="222222"/>
                </a:solidFill>
                <a:latin typeface="Times New Roman" panose="02020603050405020304" pitchFamily="18" charset="0"/>
                <a:cs typeface="Times New Roman" panose="02020603050405020304" pitchFamily="18" charset="0"/>
              </a:rPr>
              <a:t> data point.</a:t>
            </a:r>
          </a:p>
          <a:p>
            <a:pPr algn="l"/>
            <a:r>
              <a:rPr lang="en-US" sz="1800" dirty="0">
                <a:solidFill>
                  <a:srgbClr val="222222"/>
                </a:solidFill>
                <a:latin typeface="Times New Roman" panose="02020603050405020304" pitchFamily="18" charset="0"/>
                <a:cs typeface="Times New Roman" panose="02020603050405020304" pitchFamily="18" charset="0"/>
              </a:rPr>
              <a:t>ŷᵢ represents the predicted value of the dependent variable for the </a:t>
            </a:r>
            <a:r>
              <a:rPr lang="en-US" sz="1800" dirty="0" err="1">
                <a:solidFill>
                  <a:srgbClr val="222222"/>
                </a:solidFill>
                <a:latin typeface="Times New Roman" panose="02020603050405020304" pitchFamily="18" charset="0"/>
                <a:cs typeface="Times New Roman" panose="02020603050405020304" pitchFamily="18" charset="0"/>
              </a:rPr>
              <a:t>ith</a:t>
            </a:r>
            <a:r>
              <a:rPr lang="en-US" sz="1800" dirty="0">
                <a:solidFill>
                  <a:srgbClr val="222222"/>
                </a:solidFill>
                <a:latin typeface="Times New Roman" panose="02020603050405020304" pitchFamily="18" charset="0"/>
                <a:cs typeface="Times New Roman" panose="02020603050405020304" pitchFamily="18" charset="0"/>
              </a:rPr>
              <a:t> data point as given by the regression model.</a:t>
            </a:r>
          </a:p>
          <a:p>
            <a:pPr algn="l"/>
            <a:r>
              <a:rPr lang="en-US" sz="1800" dirty="0">
                <a:solidFill>
                  <a:srgbClr val="222222"/>
                </a:solidFill>
                <a:latin typeface="Times New Roman" panose="02020603050405020304" pitchFamily="18" charset="0"/>
                <a:cs typeface="Times New Roman" panose="02020603050405020304" pitchFamily="18" charset="0"/>
              </a:rPr>
              <a:t>n is the total number of data points in the dataset.</a:t>
            </a:r>
          </a:p>
          <a:p>
            <a:pPr marL="285750" indent="-285750" algn="just">
              <a:lnSpc>
                <a:spcPct val="150000"/>
              </a:lnSpc>
              <a:buFont typeface="Arial" panose="020B0604020202020204" pitchFamily="34" charset="0"/>
              <a:buChar char="•"/>
            </a:pPr>
            <a:endParaRPr lang="en-US" sz="1800" dirty="0">
              <a:solidFill>
                <a:srgbClr val="222222"/>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solidFill>
                <a:srgbClr val="222222"/>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40182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Assumptions:</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987271" y="1154096"/>
            <a:ext cx="10305125" cy="5552983"/>
          </a:xfrm>
        </p:spPr>
        <p:txBody>
          <a:bodyPr>
            <a:noAutofit/>
          </a:bodyPr>
          <a:lstStyle/>
          <a:p>
            <a:pPr marL="342900" indent="-342900" algn="just">
              <a:lnSpc>
                <a:spcPct val="150000"/>
              </a:lnSpc>
              <a:buFont typeface="+mj-lt"/>
              <a:buAutoNum type="arabicPeriod" startAt="9"/>
            </a:pPr>
            <a:r>
              <a:rPr lang="en-US" sz="1800" dirty="0">
                <a:solidFill>
                  <a:srgbClr val="00B0F0"/>
                </a:solidFill>
                <a:latin typeface="Times New Roman" panose="02020603050405020304" pitchFamily="18" charset="0"/>
                <a:cs typeface="Times New Roman" panose="02020603050405020304" pitchFamily="18" charset="0"/>
              </a:rPr>
              <a:t>No Missing Values: </a:t>
            </a:r>
            <a:r>
              <a:rPr lang="en-US" sz="1800" dirty="0">
                <a:latin typeface="Times New Roman" panose="02020603050405020304" pitchFamily="18" charset="0"/>
                <a:cs typeface="Times New Roman" panose="02020603050405020304" pitchFamily="18" charset="0"/>
              </a:rPr>
              <a:t>Decision trees assume that there are no missing values in the dataset or that missing values have been appropriately handled through imputation or other methods.</a:t>
            </a:r>
          </a:p>
          <a:p>
            <a:pPr marL="342900" indent="-342900" algn="just">
              <a:lnSpc>
                <a:spcPct val="150000"/>
              </a:lnSpc>
              <a:buFont typeface="+mj-lt"/>
              <a:buAutoNum type="arabicPeriod" startAt="9"/>
            </a:pPr>
            <a:r>
              <a:rPr lang="en-US" sz="1800" dirty="0">
                <a:solidFill>
                  <a:srgbClr val="00B0F0"/>
                </a:solidFill>
                <a:latin typeface="Times New Roman" panose="02020603050405020304" pitchFamily="18" charset="0"/>
                <a:cs typeface="Times New Roman" panose="02020603050405020304" pitchFamily="18" charset="0"/>
              </a:rPr>
              <a:t>Equal Importance of Features: </a:t>
            </a:r>
            <a:r>
              <a:rPr lang="en-US" sz="1800" dirty="0">
                <a:latin typeface="Times New Roman" panose="02020603050405020304" pitchFamily="18" charset="0"/>
                <a:cs typeface="Times New Roman" panose="02020603050405020304" pitchFamily="18" charset="0"/>
              </a:rPr>
              <a:t>Decision trees may assume equal importance for all features unless feature scaling or weighting is applied to emphasize certain features.</a:t>
            </a:r>
          </a:p>
          <a:p>
            <a:pPr marL="342900" indent="-342900" algn="just">
              <a:lnSpc>
                <a:spcPct val="150000"/>
              </a:lnSpc>
              <a:buFont typeface="+mj-lt"/>
              <a:buAutoNum type="arabicPeriod" startAt="9"/>
            </a:pPr>
            <a:r>
              <a:rPr lang="en-US" sz="1800" dirty="0">
                <a:solidFill>
                  <a:srgbClr val="00B0F0"/>
                </a:solidFill>
                <a:latin typeface="Times New Roman" panose="02020603050405020304" pitchFamily="18" charset="0"/>
                <a:cs typeface="Times New Roman" panose="02020603050405020304" pitchFamily="18" charset="0"/>
              </a:rPr>
              <a:t>No Outliers: </a:t>
            </a:r>
            <a:r>
              <a:rPr lang="en-US" sz="1800" dirty="0">
                <a:latin typeface="Times New Roman" panose="02020603050405020304" pitchFamily="18" charset="0"/>
                <a:cs typeface="Times New Roman" panose="02020603050405020304" pitchFamily="18" charset="0"/>
              </a:rPr>
              <a:t>Decision trees are sensitive to outliers, and extreme values can influence their construction. Preprocessing or robust methods may be needed to handle outliers effectively.</a:t>
            </a:r>
          </a:p>
          <a:p>
            <a:pPr marL="342900" indent="-342900" algn="just">
              <a:lnSpc>
                <a:spcPct val="150000"/>
              </a:lnSpc>
              <a:buFont typeface="+mj-lt"/>
              <a:buAutoNum type="arabicPeriod" startAt="9"/>
            </a:pPr>
            <a:r>
              <a:rPr lang="en-US" sz="1800" dirty="0">
                <a:solidFill>
                  <a:srgbClr val="00B0F0"/>
                </a:solidFill>
                <a:latin typeface="Times New Roman" panose="02020603050405020304" pitchFamily="18" charset="0"/>
                <a:cs typeface="Times New Roman" panose="02020603050405020304" pitchFamily="18" charset="0"/>
              </a:rPr>
              <a:t>Sensitivity to Sample Size: </a:t>
            </a:r>
            <a:r>
              <a:rPr lang="en-US" sz="1800" dirty="0">
                <a:latin typeface="Times New Roman" panose="02020603050405020304" pitchFamily="18" charset="0"/>
                <a:cs typeface="Times New Roman" panose="02020603050405020304" pitchFamily="18" charset="0"/>
              </a:rPr>
              <a:t>Small datasets may lead to overfitting, and large datasets may result in overly complex trees. The sample size and tree depth should be balanced.</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7818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861134"/>
            <a:ext cx="10884023" cy="5845946"/>
          </a:xfrm>
        </p:spPr>
        <p:txBody>
          <a:bodyPr>
            <a:noAutofit/>
          </a:bodyPr>
          <a:lstStyle/>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Machine Learning, </a:t>
            </a:r>
            <a:r>
              <a:rPr lang="en-US" sz="1800" dirty="0">
                <a:solidFill>
                  <a:srgbClr val="0070C0"/>
                </a:solidFill>
                <a:latin typeface="Times New Roman" panose="02020603050405020304" pitchFamily="18" charset="0"/>
                <a:cs typeface="Times New Roman" panose="02020603050405020304" pitchFamily="18" charset="0"/>
              </a:rPr>
              <a:t>entropy measures the level of disorder or uncertainty (randomness) in a given dataset or system. </a:t>
            </a:r>
            <a:r>
              <a:rPr lang="en-US" sz="1800" dirty="0">
                <a:latin typeface="Times New Roman" panose="02020603050405020304" pitchFamily="18" charset="0"/>
                <a:cs typeface="Times New Roman" panose="02020603050405020304" pitchFamily="18" charset="0"/>
              </a:rPr>
              <a:t> It is a metric that quantifies the amount of information in a dataset, and it is commonly used to evaluate the quality of a model and its ability to make accurate predictions.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“E(S)" represents the entropy of the random variable “S",  "n" is the number of possible outcomes or data points.</a:t>
            </a:r>
          </a:p>
          <a:p>
            <a:pPr algn="just">
              <a:lnSpc>
                <a:spcPct val="100000"/>
              </a:lnSpc>
            </a:pPr>
            <a:r>
              <a:rPr lang="en-US" sz="1800" dirty="0">
                <a:latin typeface="Times New Roman" panose="02020603050405020304" pitchFamily="18" charset="0"/>
                <a:cs typeface="Times New Roman" panose="02020603050405020304" pitchFamily="18" charset="0"/>
              </a:rPr>
              <a:t>“pi" represents the probability of the </a:t>
            </a:r>
            <a:r>
              <a:rPr lang="en-US" sz="1800" dirty="0" err="1">
                <a:latin typeface="Times New Roman" panose="02020603050405020304" pitchFamily="18" charset="0"/>
                <a:cs typeface="Times New Roman" panose="02020603050405020304" pitchFamily="18" charset="0"/>
              </a:rPr>
              <a:t>i-th</a:t>
            </a:r>
            <a:r>
              <a:rPr lang="en-US" sz="1800" dirty="0">
                <a:latin typeface="Times New Roman" panose="02020603050405020304" pitchFamily="18" charset="0"/>
                <a:cs typeface="Times New Roman" panose="02020603050405020304" pitchFamily="18" charset="0"/>
              </a:rPr>
              <a:t> outcome occurring.</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3BC551E6-143E-E3BC-81DD-D2FA0BC841DE}"/>
              </a:ext>
            </a:extLst>
          </p:cNvPr>
          <p:cNvPicPr>
            <a:picLocks noChangeAspect="1"/>
          </p:cNvPicPr>
          <p:nvPr/>
        </p:nvPicPr>
        <p:blipFill>
          <a:blip r:embed="rId2"/>
          <a:stretch>
            <a:fillRect/>
          </a:stretch>
        </p:blipFill>
        <p:spPr>
          <a:xfrm>
            <a:off x="1850684" y="1921659"/>
            <a:ext cx="7469450" cy="885548"/>
          </a:xfrm>
          <a:prstGeom prst="rect">
            <a:avLst/>
          </a:prstGeom>
        </p:spPr>
      </p:pic>
      <p:pic>
        <p:nvPicPr>
          <p:cNvPr id="5" name="Picture 2" descr="Entropy in Machine Learning">
            <a:extLst>
              <a:ext uri="{FF2B5EF4-FFF2-40B4-BE49-F238E27FC236}">
                <a16:creationId xmlns:a16="http://schemas.microsoft.com/office/drawing/2014/main" xmlns="" id="{CC578FF0-0092-1217-E94D-0693042C7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337" y="4050793"/>
            <a:ext cx="688657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6144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01168" y="861134"/>
            <a:ext cx="11850624" cy="5845946"/>
          </a:xfrm>
        </p:spPr>
        <p:txBody>
          <a:bodyPr>
            <a:noAutofit/>
          </a:bodyPr>
          <a:lstStyle/>
          <a:p>
            <a:pPr algn="just">
              <a:lnSpc>
                <a:spcPct val="100000"/>
              </a:lnSpc>
            </a:pPr>
            <a:r>
              <a:rPr lang="en-US" sz="1800" dirty="0">
                <a:solidFill>
                  <a:srgbClr val="0070C0"/>
                </a:solidFill>
                <a:latin typeface="Times New Roman" panose="02020603050405020304" pitchFamily="18" charset="0"/>
                <a:cs typeface="Times New Roman" panose="02020603050405020304" pitchFamily="18" charset="0"/>
              </a:rPr>
              <a:t>heterogeneous dataset with diverse classes :</a:t>
            </a:r>
            <a:r>
              <a:rPr lang="en-US" sz="1800" dirty="0">
                <a:latin typeface="Times New Roman" panose="02020603050405020304" pitchFamily="18" charset="0"/>
                <a:cs typeface="Times New Roman" panose="02020603050405020304" pitchFamily="18" charset="0"/>
              </a:rPr>
              <a:t>A dataset containing varied types of data with a wide range of categories or classes.</a:t>
            </a:r>
          </a:p>
          <a:p>
            <a:pPr algn="just">
              <a:lnSpc>
                <a:spcPct val="100000"/>
              </a:lnSpc>
            </a:pPr>
            <a:r>
              <a:rPr lang="en-US" sz="1800" dirty="0">
                <a:solidFill>
                  <a:srgbClr val="0070C0"/>
                </a:solidFill>
                <a:latin typeface="Times New Roman" panose="02020603050405020304" pitchFamily="18" charset="0"/>
                <a:cs typeface="Times New Roman" panose="02020603050405020304" pitchFamily="18" charset="0"/>
              </a:rPr>
              <a:t>homogeneous subset of data : </a:t>
            </a:r>
            <a:r>
              <a:rPr lang="en-US" sz="1800" dirty="0">
                <a:latin typeface="Times New Roman" panose="02020603050405020304" pitchFamily="18" charset="0"/>
                <a:cs typeface="Times New Roman" panose="02020603050405020304" pitchFamily="18" charset="0"/>
              </a:rPr>
              <a:t>A subset of data that is uniform or consistent in terms of its characteristics or attributes</a:t>
            </a:r>
          </a:p>
          <a:p>
            <a:pPr algn="just">
              <a:lnSpc>
                <a:spcPct val="100000"/>
              </a:lnSpc>
            </a:pPr>
            <a:r>
              <a:rPr lang="en-US" sz="1800" dirty="0">
                <a:latin typeface="Times New Roman" panose="02020603050405020304" pitchFamily="18" charset="0"/>
                <a:cs typeface="Times New Roman" panose="02020603050405020304" pitchFamily="18" charset="0"/>
              </a:rPr>
              <a:t>A higher entropy value indicates a more heterogeneous dataset with diverse classes (greater </a:t>
            </a:r>
            <a:r>
              <a:rPr lang="en-US" sz="1800" dirty="0">
                <a:solidFill>
                  <a:srgbClr val="0070C0"/>
                </a:solidFill>
                <a:latin typeface="Times New Roman" panose="02020603050405020304" pitchFamily="18" charset="0"/>
                <a:cs typeface="Times New Roman" panose="02020603050405020304" pitchFamily="18" charset="0"/>
              </a:rPr>
              <a:t>uncertainty or randomness</a:t>
            </a:r>
            <a:r>
              <a:rPr lang="en-US" sz="1800" dirty="0">
                <a:latin typeface="Times New Roman" panose="02020603050405020304" pitchFamily="18" charset="0"/>
                <a:cs typeface="Times New Roman" panose="02020603050405020304" pitchFamily="18" charset="0"/>
              </a:rPr>
              <a:t>), while a lower entropy signifies a more pure and homogeneous subset of data (</a:t>
            </a:r>
            <a:r>
              <a:rPr lang="en-US" sz="1800" dirty="0">
                <a:solidFill>
                  <a:srgbClr val="0070C0"/>
                </a:solidFill>
                <a:latin typeface="Times New Roman" panose="02020603050405020304" pitchFamily="18" charset="0"/>
                <a:cs typeface="Times New Roman" panose="02020603050405020304" pitchFamily="18" charset="0"/>
              </a:rPr>
              <a:t>less randomness</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entropy is </a:t>
            </a:r>
            <a:r>
              <a:rPr lang="en-US" sz="1800" dirty="0">
                <a:solidFill>
                  <a:srgbClr val="0070C0"/>
                </a:solidFill>
                <a:latin typeface="Times New Roman" panose="02020603050405020304" pitchFamily="18" charset="0"/>
                <a:cs typeface="Times New Roman" panose="02020603050405020304" pitchFamily="18" charset="0"/>
              </a:rPr>
              <a:t>zero</a:t>
            </a:r>
            <a:r>
              <a:rPr lang="en-US" sz="1800" dirty="0">
                <a:latin typeface="Times New Roman" panose="02020603050405020304" pitchFamily="18" charset="0"/>
                <a:cs typeface="Times New Roman" panose="02020603050405020304" pitchFamily="18" charset="0"/>
              </a:rPr>
              <a:t> the sample is </a:t>
            </a:r>
            <a:r>
              <a:rPr lang="en-US" sz="1800" dirty="0">
                <a:solidFill>
                  <a:srgbClr val="0070C0"/>
                </a:solidFill>
                <a:latin typeface="Times New Roman" panose="02020603050405020304" pitchFamily="18" charset="0"/>
                <a:cs typeface="Times New Roman" panose="02020603050405020304" pitchFamily="18" charset="0"/>
              </a:rPr>
              <a:t>completely homogeneous</a:t>
            </a:r>
            <a:r>
              <a:rPr lang="en-US" sz="1800" dirty="0">
                <a:latin typeface="Times New Roman" panose="02020603050405020304" pitchFamily="18" charset="0"/>
                <a:cs typeface="Times New Roman" panose="02020603050405020304" pitchFamily="18" charset="0"/>
              </a:rPr>
              <a:t>, meaning that each instance belongs to the same class. </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and entropy is one when the sample is equally divided between different classes.</a:t>
            </a:r>
          </a:p>
          <a:p>
            <a:pPr marL="285750" indent="-285750" algn="just">
              <a:lnSpc>
                <a:spcPct val="10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higher the Entropy, the lower will be the purity and the higher will be the impurity.</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Entropy in Machine Learning">
            <a:extLst>
              <a:ext uri="{FF2B5EF4-FFF2-40B4-BE49-F238E27FC236}">
                <a16:creationId xmlns:a16="http://schemas.microsoft.com/office/drawing/2014/main" xmlns="" id="{106D78F6-AB84-FF98-C30B-45B487A7D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937" y="4090050"/>
            <a:ext cx="688657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789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01168" y="861134"/>
            <a:ext cx="11850624" cy="5845946"/>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Let's understand it with an example where we have a dataset having </a:t>
            </a:r>
            <a:r>
              <a:rPr lang="en-US" sz="1800" dirty="0">
                <a:solidFill>
                  <a:srgbClr val="0070C0"/>
                </a:solidFill>
                <a:latin typeface="Times New Roman" panose="02020603050405020304" pitchFamily="18" charset="0"/>
                <a:cs typeface="Times New Roman" panose="02020603050405020304" pitchFamily="18" charset="0"/>
              </a:rPr>
              <a:t>three colors of fruits as red, green, and yellow</a:t>
            </a:r>
            <a:r>
              <a:rPr lang="en-US" sz="1800" dirty="0">
                <a:latin typeface="Times New Roman" panose="02020603050405020304" pitchFamily="18" charset="0"/>
                <a:cs typeface="Times New Roman" panose="02020603050405020304" pitchFamily="18" charset="0"/>
              </a:rPr>
              <a:t>. Suppose we have </a:t>
            </a:r>
            <a:r>
              <a:rPr lang="en-US" sz="1800" dirty="0">
                <a:solidFill>
                  <a:srgbClr val="0070C0"/>
                </a:solidFill>
                <a:latin typeface="Times New Roman" panose="02020603050405020304" pitchFamily="18" charset="0"/>
                <a:cs typeface="Times New Roman" panose="02020603050405020304" pitchFamily="18" charset="0"/>
              </a:rPr>
              <a:t>2 red, 2 green, and 4 yellow </a:t>
            </a:r>
            <a:r>
              <a:rPr lang="en-US" sz="1800" dirty="0">
                <a:latin typeface="Times New Roman" panose="02020603050405020304" pitchFamily="18" charset="0"/>
                <a:cs typeface="Times New Roman" panose="02020603050405020304" pitchFamily="18" charset="0"/>
              </a:rPr>
              <a:t>observations throughout the dataset. Then as per the above equation:</a:t>
            </a:r>
          </a:p>
          <a:p>
            <a:pPr algn="just">
              <a:lnSpc>
                <a:spcPct val="100000"/>
              </a:lnSpc>
            </a:pPr>
            <a:r>
              <a:rPr lang="en-US" sz="1800" dirty="0">
                <a:latin typeface="Times New Roman" panose="02020603050405020304" pitchFamily="18" charset="0"/>
                <a:cs typeface="Times New Roman" panose="02020603050405020304" pitchFamily="18" charset="0"/>
              </a:rPr>
              <a:t>					E=−(prlog2pr+pplog2pp+pylog2py)</a:t>
            </a:r>
          </a:p>
          <a:p>
            <a:pPr algn="just">
              <a:lnSpc>
                <a:spcPct val="100000"/>
              </a:lnSpc>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Pr</a:t>
            </a:r>
            <a:r>
              <a:rPr lang="en-US" sz="1800" dirty="0">
                <a:latin typeface="Times New Roman" panose="02020603050405020304" pitchFamily="18" charset="0"/>
                <a:cs typeface="Times New Roman" panose="02020603050405020304" pitchFamily="18" charset="0"/>
              </a:rPr>
              <a:t> = Probability of choosing red fruits; Pg = Probability of choosing green fruits and; </a:t>
            </a:r>
            <a:r>
              <a:rPr lang="en-US" sz="1800" dirty="0" err="1">
                <a:latin typeface="Times New Roman" panose="02020603050405020304" pitchFamily="18" charset="0"/>
                <a:cs typeface="Times New Roman" panose="02020603050405020304" pitchFamily="18" charset="0"/>
              </a:rPr>
              <a:t>Py</a:t>
            </a:r>
            <a:r>
              <a:rPr lang="en-US" sz="1800" dirty="0">
                <a:latin typeface="Times New Roman" panose="02020603050405020304" pitchFamily="18" charset="0"/>
                <a:cs typeface="Times New Roman" panose="02020603050405020304" pitchFamily="18" charset="0"/>
              </a:rPr>
              <a:t> = Probability of choosing yellow fruits.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400" b="0" i="0" dirty="0">
                <a:solidFill>
                  <a:srgbClr val="333333"/>
                </a:solidFill>
                <a:effectLst/>
                <a:latin typeface="inter-regular"/>
              </a:rPr>
              <a:t>So, entropy will be 1.5.</a:t>
            </a: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descr="Entropy in Machine Learning">
            <a:extLst>
              <a:ext uri="{FF2B5EF4-FFF2-40B4-BE49-F238E27FC236}">
                <a16:creationId xmlns:a16="http://schemas.microsoft.com/office/drawing/2014/main" xmlns="" id="{B778D66E-077B-8C2D-5586-5DA84FF77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497" y="2580439"/>
            <a:ext cx="6684264" cy="289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91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845946"/>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Entropy [17]</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709641AC-6A84-BF87-5A49-7D73DC3EE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978" y="959739"/>
            <a:ext cx="6320900" cy="4983979"/>
          </a:xfrm>
          <a:prstGeom prst="rect">
            <a:avLst/>
          </a:prstGeom>
        </p:spPr>
      </p:pic>
    </p:spTree>
    <p:extLst>
      <p:ext uri="{BB962C8B-B14F-4D97-AF65-F5344CB8AC3E}">
        <p14:creationId xmlns:p14="http://schemas.microsoft.com/office/powerpoint/2010/main" val="27444335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Entropy:</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845946"/>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E8B0E643-5439-7C26-6BE3-665372CD0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763" y="944215"/>
            <a:ext cx="4778154" cy="5560136"/>
          </a:xfrm>
          <a:prstGeom prst="rect">
            <a:avLst/>
          </a:prstGeom>
        </p:spPr>
      </p:pic>
      <p:pic>
        <p:nvPicPr>
          <p:cNvPr id="9" name="Picture 8">
            <a:extLst>
              <a:ext uri="{FF2B5EF4-FFF2-40B4-BE49-F238E27FC236}">
                <a16:creationId xmlns:a16="http://schemas.microsoft.com/office/drawing/2014/main" xmlns="" id="{26FC7D47-C363-BBB0-E8A8-83396CAC3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87" y="944215"/>
            <a:ext cx="4701947" cy="5560136"/>
          </a:xfrm>
          <a:prstGeom prst="rect">
            <a:avLst/>
          </a:prstGeom>
        </p:spPr>
      </p:pic>
    </p:spTree>
    <p:extLst>
      <p:ext uri="{BB962C8B-B14F-4D97-AF65-F5344CB8AC3E}">
        <p14:creationId xmlns:p14="http://schemas.microsoft.com/office/powerpoint/2010/main" val="1675602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Information Gain: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1065319"/>
            <a:ext cx="10564428" cy="5410941"/>
          </a:xfrm>
        </p:spPr>
        <p:txBody>
          <a:bodyPr>
            <a:noAutofit/>
          </a:bodyPr>
          <a:lstStyle/>
          <a:p>
            <a:pPr algn="just">
              <a:lnSpc>
                <a:spcPct val="100000"/>
              </a:lnSpc>
            </a:pPr>
            <a:r>
              <a:rPr lang="en-US" sz="1800" dirty="0">
                <a:solidFill>
                  <a:srgbClr val="00B0F0"/>
                </a:solidFill>
                <a:latin typeface="Times New Roman" panose="02020603050405020304" pitchFamily="18" charset="0"/>
                <a:cs typeface="Times New Roman" panose="02020603050405020304" pitchFamily="18" charset="0"/>
              </a:rPr>
              <a:t>Information Gain: </a:t>
            </a:r>
            <a:r>
              <a:rPr lang="en-US" sz="1800" dirty="0">
                <a:latin typeface="Times New Roman" panose="02020603050405020304" pitchFamily="18" charset="0"/>
                <a:cs typeface="Times New Roman" panose="02020603050405020304" pitchFamily="18" charset="0"/>
              </a:rPr>
              <a:t>Information gain indicates how much information a particular feature/ variable give us about the final outcome. it is also a deciding factor for which attribute should </a:t>
            </a:r>
            <a:r>
              <a:rPr lang="en-US" sz="1800" dirty="0">
                <a:solidFill>
                  <a:srgbClr val="00B0F0"/>
                </a:solidFill>
                <a:latin typeface="Times New Roman" panose="02020603050405020304" pitchFamily="18" charset="0"/>
                <a:cs typeface="Times New Roman" panose="02020603050405020304" pitchFamily="18" charset="0"/>
              </a:rPr>
              <a:t>be selected as a decision node or root node.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Formula of information gain-</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solidFill>
                  <a:srgbClr val="00B0F0"/>
                </a:solidFill>
                <a:latin typeface="Times New Roman" panose="02020603050405020304" pitchFamily="18" charset="0"/>
                <a:cs typeface="Times New Roman" panose="02020603050405020304" pitchFamily="18" charset="0"/>
              </a:rPr>
              <a:t>Gini impurity </a:t>
            </a:r>
            <a:r>
              <a:rPr lang="en-US" sz="1800" dirty="0">
                <a:latin typeface="Times New Roman" panose="02020603050405020304" pitchFamily="18" charset="0"/>
                <a:cs typeface="Times New Roman" panose="02020603050405020304" pitchFamily="18" charset="0"/>
              </a:rPr>
              <a:t>is used as an alternative to information gain (IG) to compute the </a:t>
            </a:r>
            <a:r>
              <a:rPr lang="en-US" sz="1800" dirty="0">
                <a:solidFill>
                  <a:srgbClr val="00B0F0"/>
                </a:solidFill>
                <a:latin typeface="Times New Roman" panose="02020603050405020304" pitchFamily="18" charset="0"/>
                <a:cs typeface="Times New Roman" panose="02020603050405020304" pitchFamily="18" charset="0"/>
              </a:rPr>
              <a:t>homogeneity of a leaf</a:t>
            </a:r>
            <a:r>
              <a:rPr lang="en-US" sz="1800" dirty="0">
                <a:latin typeface="Times New Roman" panose="02020603050405020304" pitchFamily="18" charset="0"/>
                <a:cs typeface="Times New Roman" panose="02020603050405020304" pitchFamily="18" charset="0"/>
              </a:rPr>
              <a:t> in a less computationally intensive way.</a:t>
            </a:r>
          </a:p>
          <a:p>
            <a:pPr algn="just">
              <a:lnSpc>
                <a:spcPct val="100000"/>
              </a:lnSpc>
            </a:pPr>
            <a:r>
              <a:rPr lang="en-US" sz="1800" dirty="0">
                <a:latin typeface="Times New Roman" panose="02020603050405020304" pitchFamily="18" charset="0"/>
                <a:cs typeface="Times New Roman" panose="02020603050405020304" pitchFamily="18" charset="0"/>
              </a:rPr>
              <a:t>The purer, or homogenous, a node is, the smaller the Gini impurity is.</a:t>
            </a:r>
          </a:p>
          <a:p>
            <a:pPr algn="just">
              <a:lnSpc>
                <a:spcPct val="100000"/>
              </a:lnSpc>
            </a:pPr>
            <a:r>
              <a:rPr lang="en-US" sz="1800" dirty="0">
                <a:latin typeface="Times New Roman" panose="02020603050405020304" pitchFamily="18" charset="0"/>
                <a:cs typeface="Times New Roman" panose="02020603050405020304" pitchFamily="18" charset="0"/>
              </a:rPr>
              <a:t>Gini is the sum of squares of probabilities for each class.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xmlns="" id="{CBFB92D2-DEAE-E4A5-4AC4-8FAF9A958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2" y="3118097"/>
            <a:ext cx="8334375" cy="86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88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Gini Impurity:</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1065319"/>
            <a:ext cx="10564428" cy="5410941"/>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872E50CF-7918-35E3-65CB-4497E98D7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321" y="1299960"/>
            <a:ext cx="4845408" cy="5176300"/>
          </a:xfrm>
          <a:prstGeom prst="rect">
            <a:avLst/>
          </a:prstGeom>
        </p:spPr>
      </p:pic>
      <p:pic>
        <p:nvPicPr>
          <p:cNvPr id="8" name="Picture 7">
            <a:extLst>
              <a:ext uri="{FF2B5EF4-FFF2-40B4-BE49-F238E27FC236}">
                <a16:creationId xmlns:a16="http://schemas.microsoft.com/office/drawing/2014/main" xmlns="" id="{50070E36-3147-0ABD-1ADC-234E3B29D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271" y="1299960"/>
            <a:ext cx="4898752" cy="5176300"/>
          </a:xfrm>
          <a:prstGeom prst="rect">
            <a:avLst/>
          </a:prstGeom>
        </p:spPr>
      </p:pic>
    </p:spTree>
    <p:extLst>
      <p:ext uri="{BB962C8B-B14F-4D97-AF65-F5344CB8AC3E}">
        <p14:creationId xmlns:p14="http://schemas.microsoft.com/office/powerpoint/2010/main" val="36908898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Reduction in Variance: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849749"/>
            <a:ext cx="10564428" cy="5626511"/>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Variance reduction, or mean square error, is a technique used to estimate the purity of the leaves in a decision tree when dealing with continuous variables.</a:t>
            </a:r>
          </a:p>
          <a:p>
            <a:pPr algn="just">
              <a:lnSpc>
                <a:spcPct val="100000"/>
              </a:lnSpc>
            </a:pPr>
            <a:r>
              <a:rPr lang="en-US" sz="1800" dirty="0">
                <a:latin typeface="Times New Roman" panose="02020603050405020304" pitchFamily="18" charset="0"/>
                <a:cs typeface="Times New Roman" panose="02020603050405020304" pitchFamily="18" charset="0"/>
              </a:rPr>
              <a:t>While decision trees can estimate the homogeneity of leaves using the entropy / information gain or Gini impurity on categorical variables they calculate the reduction in variance to estimate the purity of leaves on continuous variables.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499E3E68-8A38-AA89-AE50-CF3501933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440" y="2317072"/>
            <a:ext cx="4839119" cy="4324036"/>
          </a:xfrm>
          <a:prstGeom prst="rect">
            <a:avLst/>
          </a:prstGeom>
        </p:spPr>
      </p:pic>
    </p:spTree>
    <p:extLst>
      <p:ext uri="{BB962C8B-B14F-4D97-AF65-F5344CB8AC3E}">
        <p14:creationId xmlns:p14="http://schemas.microsoft.com/office/powerpoint/2010/main" val="39617329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Types of 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450889"/>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There are multiple decision tree algorithms which is given below. </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ID3 (Iterative </a:t>
            </a:r>
            <a:r>
              <a:rPr lang="en-US" sz="1800" dirty="0" err="1">
                <a:latin typeface="Times New Roman" panose="02020603050405020304" pitchFamily="18" charset="0"/>
                <a:cs typeface="Times New Roman" panose="02020603050405020304" pitchFamily="18" charset="0"/>
              </a:rPr>
              <a:t>Dichotomiser</a:t>
            </a:r>
            <a:r>
              <a:rPr lang="en-US" sz="1800" dirty="0">
                <a:latin typeface="Times New Roman" panose="02020603050405020304" pitchFamily="18" charset="0"/>
                <a:cs typeface="Times New Roman" panose="02020603050405020304" pitchFamily="18" charset="0"/>
              </a:rPr>
              <a:t> 3)</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C4.5 (extension of ID3)</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CART (Classification And Regression Tree)</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Chi-square (Chi-square automatic interaction detection) </a:t>
            </a:r>
          </a:p>
          <a:p>
            <a:pPr marL="342900" indent="-3429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MARS (Multivariate Adaptive Regression Splines)</a:t>
            </a:r>
          </a:p>
          <a:p>
            <a:pPr marL="342900" indent="-342900" algn="just">
              <a:lnSpc>
                <a:spcPct val="100000"/>
              </a:lnSpc>
              <a:buFont typeface="+mj-lt"/>
              <a:buAutoNum type="arabicPeriod"/>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solidFill>
                  <a:srgbClr val="0070C0"/>
                </a:solidFill>
                <a:latin typeface="Times New Roman" panose="02020603050405020304" pitchFamily="18" charset="0"/>
                <a:cs typeface="Times New Roman" panose="02020603050405020304" pitchFamily="18" charset="0"/>
              </a:rPr>
              <a:t>Note: The first three are in our syllabus.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006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1038687"/>
            <a:ext cx="11283517" cy="5763161"/>
          </a:xfrm>
        </p:spPr>
        <p:txBody>
          <a:bodyPr>
            <a:noAutofit/>
          </a:bodyPr>
          <a:lstStyle/>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 A table of weight and height data that could be used to apply a simple linear regression model:</a:t>
            </a: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r>
              <a:rPr lang="en-US" sz="1800" dirty="0">
                <a:solidFill>
                  <a:srgbClr val="333333"/>
                </a:solidFill>
                <a:latin typeface="Times New Roman" panose="02020603050405020304" pitchFamily="18" charset="0"/>
                <a:cs typeface="Times New Roman" panose="02020603050405020304" pitchFamily="18" charset="0"/>
              </a:rPr>
              <a:t> Weight (kg) | Height (cm) |</a:t>
            </a:r>
          </a:p>
          <a:p>
            <a:pPr algn="l"/>
            <a:r>
              <a:rPr lang="en-US" sz="1800" dirty="0">
                <a:solidFill>
                  <a:srgbClr val="333333"/>
                </a:solidFill>
                <a:latin typeface="Times New Roman" panose="02020603050405020304" pitchFamily="18" charset="0"/>
                <a:cs typeface="Times New Roman" panose="02020603050405020304" pitchFamily="18" charset="0"/>
              </a:rPr>
              <a:t>|-------------|-------------|</a:t>
            </a:r>
          </a:p>
          <a:p>
            <a:pPr algn="l"/>
            <a:r>
              <a:rPr lang="en-US" sz="1800" dirty="0">
                <a:solidFill>
                  <a:srgbClr val="333333"/>
                </a:solidFill>
                <a:latin typeface="Times New Roman" panose="02020603050405020304" pitchFamily="18" charset="0"/>
                <a:cs typeface="Times New Roman" panose="02020603050405020304" pitchFamily="18" charset="0"/>
              </a:rPr>
              <a:t>|        85   |        175  |                                               </a:t>
            </a:r>
          </a:p>
          <a:p>
            <a:pPr algn="l"/>
            <a:r>
              <a:rPr lang="en-US" sz="1800" dirty="0">
                <a:solidFill>
                  <a:srgbClr val="333333"/>
                </a:solidFill>
                <a:latin typeface="Times New Roman" panose="02020603050405020304" pitchFamily="18" charset="0"/>
                <a:cs typeface="Times New Roman" panose="02020603050405020304" pitchFamily="18" charset="0"/>
              </a:rPr>
              <a:t>|        92   |        180  |</a:t>
            </a:r>
          </a:p>
          <a:p>
            <a:pPr algn="l"/>
            <a:r>
              <a:rPr lang="en-US" sz="1800" dirty="0">
                <a:solidFill>
                  <a:srgbClr val="333333"/>
                </a:solidFill>
                <a:latin typeface="Times New Roman" panose="02020603050405020304" pitchFamily="18" charset="0"/>
                <a:cs typeface="Times New Roman" panose="02020603050405020304" pitchFamily="18" charset="0"/>
              </a:rPr>
              <a:t>|        95   |        185  |</a:t>
            </a:r>
          </a:p>
          <a:p>
            <a:pPr algn="l"/>
            <a:r>
              <a:rPr lang="en-US" sz="1800" dirty="0">
                <a:solidFill>
                  <a:srgbClr val="333333"/>
                </a:solidFill>
                <a:latin typeface="Times New Roman" panose="02020603050405020304" pitchFamily="18" charset="0"/>
                <a:cs typeface="Times New Roman" panose="02020603050405020304" pitchFamily="18" charset="0"/>
              </a:rPr>
              <a:t>|        88   |        178  |</a:t>
            </a:r>
          </a:p>
          <a:p>
            <a:pPr algn="l"/>
            <a:r>
              <a:rPr lang="en-US" sz="1800" dirty="0">
                <a:solidFill>
                  <a:srgbClr val="333333"/>
                </a:solidFill>
                <a:latin typeface="Times New Roman" panose="02020603050405020304" pitchFamily="18" charset="0"/>
                <a:cs typeface="Times New Roman" panose="02020603050405020304" pitchFamily="18" charset="0"/>
              </a:rPr>
              <a:t>|        100  |        200  |</a:t>
            </a: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088F6526-020B-FB1F-A393-97445D9DD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415" y="2219899"/>
            <a:ext cx="3970020" cy="2965548"/>
          </a:xfrm>
          <a:prstGeom prst="rect">
            <a:avLst/>
          </a:prstGeom>
        </p:spPr>
      </p:pic>
    </p:spTree>
    <p:extLst>
      <p:ext uri="{BB962C8B-B14F-4D97-AF65-F5344CB8AC3E}">
        <p14:creationId xmlns:p14="http://schemas.microsoft.com/office/powerpoint/2010/main" val="13091766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Steps to making 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450889"/>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a) Take the Entire dataset as an input.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b) Calculate the Entropy of the target variable, As well as the predictor attributes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c) Calculate the information gain of all attributes.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d) Choose the attribute with the highest information gain as the Root Node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e) Repeat the same procedure on every branch until the decision node of each branch is finalized.</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Tree [15]</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58219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987271" y="861134"/>
            <a:ext cx="10217458" cy="5752730"/>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ID3 stands for Iterative Dichotomizer3 and is named such because the algorithm </a:t>
            </a:r>
            <a:r>
              <a:rPr lang="en-US" sz="1800" dirty="0">
                <a:solidFill>
                  <a:srgbClr val="0070C0"/>
                </a:solidFill>
                <a:latin typeface="Times New Roman" panose="02020603050405020304" pitchFamily="18" charset="0"/>
                <a:cs typeface="Times New Roman" panose="02020603050405020304" pitchFamily="18" charset="0"/>
              </a:rPr>
              <a:t>iteratively(repeatedly) dichotomizes(divides) </a:t>
            </a:r>
            <a:r>
              <a:rPr lang="en-US" sz="1800" dirty="0">
                <a:latin typeface="Times New Roman" panose="02020603050405020304" pitchFamily="18" charset="0"/>
                <a:cs typeface="Times New Roman" panose="02020603050405020304" pitchFamily="18" charset="0"/>
              </a:rPr>
              <a:t>features into two or more groups at each step.</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ID 3 algorithm can be used for </a:t>
            </a:r>
            <a:r>
              <a:rPr lang="en-US" sz="1800" dirty="0">
                <a:solidFill>
                  <a:srgbClr val="0070C0"/>
                </a:solidFill>
                <a:latin typeface="Times New Roman" panose="02020603050405020304" pitchFamily="18" charset="0"/>
                <a:cs typeface="Times New Roman" panose="02020603050405020304" pitchFamily="18" charset="0"/>
              </a:rPr>
              <a:t>Classification only</a:t>
            </a:r>
            <a:r>
              <a:rPr lang="en-US" sz="1800" dirty="0">
                <a:latin typeface="Times New Roman" panose="02020603050405020304" pitchFamily="18" charset="0"/>
                <a:cs typeface="Times New Roman" panose="02020603050405020304" pitchFamily="18" charset="0"/>
              </a:rPr>
              <a:t>. ID 3 can only deal with </a:t>
            </a:r>
            <a:r>
              <a:rPr lang="en-US" sz="1800" dirty="0">
                <a:solidFill>
                  <a:srgbClr val="0070C0"/>
                </a:solidFill>
                <a:latin typeface="Times New Roman" panose="02020603050405020304" pitchFamily="18" charset="0"/>
                <a:cs typeface="Times New Roman" panose="02020603050405020304" pitchFamily="18" charset="0"/>
              </a:rPr>
              <a:t>categorical columns</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ID3 is the core algorithm for building a decision tree. ID3 is an algorithm invented by Ross Quinlan used to generate a decision tree from a dataset and is the most popular algorithms used to </a:t>
            </a:r>
            <a:r>
              <a:rPr lang="en-US" sz="1800" dirty="0">
                <a:solidFill>
                  <a:srgbClr val="0070C0"/>
                </a:solidFill>
                <a:latin typeface="Times New Roman" panose="02020603050405020304" pitchFamily="18" charset="0"/>
                <a:cs typeface="Times New Roman" panose="02020603050405020304" pitchFamily="18" charset="0"/>
              </a:rPr>
              <a:t>constructing trees</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employs a </a:t>
            </a:r>
            <a:r>
              <a:rPr lang="en-US" sz="1800" dirty="0">
                <a:solidFill>
                  <a:srgbClr val="0070C0"/>
                </a:solidFill>
                <a:latin typeface="Times New Roman" panose="02020603050405020304" pitchFamily="18" charset="0"/>
                <a:cs typeface="Times New Roman" panose="02020603050405020304" pitchFamily="18" charset="0"/>
              </a:rPr>
              <a:t>top-down greedy search</a:t>
            </a:r>
            <a:r>
              <a:rPr lang="en-US" sz="1800" dirty="0">
                <a:latin typeface="Times New Roman" panose="02020603050405020304" pitchFamily="18" charset="0"/>
                <a:cs typeface="Times New Roman" panose="02020603050405020304" pitchFamily="18" charset="0"/>
              </a:rPr>
              <a:t> through the space of all possible branches with no backtracking. This algorithm uses information gain and entropy to construct a classification decision tree.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18312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Characteristics of ID3 Algorithm:</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gn="just"/>
            <a:r>
              <a:rPr lang="en-US" sz="1800" b="0" i="0" dirty="0">
                <a:solidFill>
                  <a:srgbClr val="242424"/>
                </a:solidFill>
                <a:effectLst/>
                <a:latin typeface="Times New Roman" panose="02020603050405020304" pitchFamily="18" charset="0"/>
                <a:cs typeface="Times New Roman" panose="02020603050405020304" pitchFamily="18" charset="0"/>
              </a:rPr>
              <a:t>Major Characteristics of the ID3 Algorithm are listed below:</a:t>
            </a:r>
          </a:p>
          <a:p>
            <a:pPr marL="285750" indent="-285750" algn="just">
              <a:buFont typeface="Wingdings" panose="05000000000000000000" pitchFamily="2" charset="2"/>
              <a:buChar char="Ø"/>
            </a:pPr>
            <a:r>
              <a:rPr lang="en-US" sz="1800" b="0" i="0" dirty="0">
                <a:solidFill>
                  <a:srgbClr val="242424"/>
                </a:solidFill>
                <a:effectLst/>
                <a:latin typeface="Times New Roman" panose="02020603050405020304" pitchFamily="18" charset="0"/>
                <a:cs typeface="Times New Roman" panose="02020603050405020304" pitchFamily="18" charset="0"/>
              </a:rPr>
              <a:t>ID3 can overfit the training data (to avoid overfitting, smaller decision trees should be preferred over larger ones).</a:t>
            </a:r>
          </a:p>
          <a:p>
            <a:pPr marL="285750" indent="-285750" algn="just">
              <a:buFont typeface="Wingdings" panose="05000000000000000000" pitchFamily="2" charset="2"/>
              <a:buChar char="Ø"/>
            </a:pPr>
            <a:r>
              <a:rPr lang="en-US" sz="1800" b="0" i="0" dirty="0">
                <a:solidFill>
                  <a:srgbClr val="242424"/>
                </a:solidFill>
                <a:effectLst/>
                <a:latin typeface="Times New Roman" panose="02020603050405020304" pitchFamily="18" charset="0"/>
                <a:cs typeface="Times New Roman" panose="02020603050405020304" pitchFamily="18" charset="0"/>
              </a:rPr>
              <a:t>This algorithm usually produces small trees, but it does not always produce the smallest possible tree.</a:t>
            </a:r>
          </a:p>
          <a:p>
            <a:pPr marL="285750" indent="-285750" algn="just">
              <a:buFont typeface="Wingdings" panose="05000000000000000000" pitchFamily="2" charset="2"/>
              <a:buChar char="Ø"/>
            </a:pPr>
            <a:r>
              <a:rPr lang="en-US" sz="1800" b="0" i="0" dirty="0">
                <a:solidFill>
                  <a:srgbClr val="242424"/>
                </a:solidFill>
                <a:effectLst/>
                <a:latin typeface="Times New Roman" panose="02020603050405020304" pitchFamily="18" charset="0"/>
                <a:cs typeface="Times New Roman" panose="02020603050405020304" pitchFamily="18" charset="0"/>
              </a:rPr>
              <a:t>ID3 is harder to use on continuous data (if the values of any given attribute is continuous, then there are many more places to split the data on this attribute, and searching for the best value to split by can be time-consuming).</a:t>
            </a: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42415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Advantages and Disadvantages of ID3 Algorithm:</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00000"/>
              </a:lnSpc>
            </a:pPr>
            <a:r>
              <a:rPr lang="en-US" sz="1800" dirty="0" smtClean="0">
                <a:solidFill>
                  <a:srgbClr val="0070C0"/>
                </a:solidFill>
                <a:latin typeface="Times New Roman" panose="02020603050405020304" pitchFamily="18" charset="0"/>
                <a:cs typeface="Times New Roman" panose="02020603050405020304" pitchFamily="18" charset="0"/>
              </a:rPr>
              <a:t>Disadvantages</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The space of possible decision trees is exponentially large. Greedy approaches are often unable to find the best tree.</a:t>
            </a:r>
          </a:p>
          <a:p>
            <a:pPr algn="just">
              <a:lnSpc>
                <a:spcPct val="100000"/>
              </a:lnSpc>
            </a:pPr>
            <a:r>
              <a:rPr lang="en-US" sz="1800" dirty="0">
                <a:latin typeface="Times New Roman" panose="02020603050405020304" pitchFamily="18" charset="0"/>
                <a:cs typeface="Times New Roman" panose="02020603050405020304" pitchFamily="18" charset="0"/>
              </a:rPr>
              <a:t>Does not take into account interactions between attributes.</a:t>
            </a:r>
          </a:p>
          <a:p>
            <a:pPr algn="just">
              <a:lnSpc>
                <a:spcPct val="100000"/>
              </a:lnSpc>
            </a:pPr>
            <a:r>
              <a:rPr lang="en-US" sz="1800" dirty="0">
                <a:latin typeface="Times New Roman" panose="02020603050405020304" pitchFamily="18" charset="0"/>
                <a:cs typeface="Times New Roman" panose="02020603050405020304" pitchFamily="18" charset="0"/>
              </a:rPr>
              <a:t>Each decision boundary involves only a single attribute</a:t>
            </a:r>
            <a:r>
              <a:rPr lang="en-US" sz="1800" dirty="0" smtClean="0">
                <a:latin typeface="Times New Roman" panose="02020603050405020304" pitchFamily="18" charset="0"/>
                <a:cs typeface="Times New Roman" panose="02020603050405020304" pitchFamily="18" charset="0"/>
              </a:rPr>
              <a:t>.</a:t>
            </a:r>
          </a:p>
          <a:p>
            <a:pPr algn="l"/>
            <a:r>
              <a:rPr lang="en-US" sz="1800" b="1" dirty="0" err="1"/>
              <a:t>Overfitting</a:t>
            </a:r>
            <a:r>
              <a:rPr lang="en-US" sz="1800" dirty="0"/>
              <a:t>: ID3 tends to create complex trees that may </a:t>
            </a:r>
            <a:r>
              <a:rPr lang="en-US" sz="1800" dirty="0" err="1"/>
              <a:t>overfit</a:t>
            </a:r>
            <a:r>
              <a:rPr lang="en-US" sz="1800" dirty="0"/>
              <a:t> the training data, especially when dealing with noisy data or datasets with a large number of features. Pruning techniques are often necessary to address this issue.</a:t>
            </a:r>
          </a:p>
          <a:p>
            <a:pPr algn="l"/>
            <a:r>
              <a:rPr lang="en-US" sz="1800" b="1" dirty="0"/>
              <a:t>Greedy approach</a:t>
            </a:r>
            <a:r>
              <a:rPr lang="en-US" sz="1800" dirty="0"/>
              <a:t>: ID3 uses a greedy approach to construct the decision tree by selecting the best split at each node based on a specific criterion (e.g., information gain). This greedy strategy may not always lead to the globally optimal tree structure.</a:t>
            </a:r>
          </a:p>
          <a:p>
            <a:pPr algn="l"/>
            <a:r>
              <a:rPr lang="en-US" sz="1800" b="1" dirty="0"/>
              <a:t>Sensitive to small variations in data</a:t>
            </a:r>
            <a:r>
              <a:rPr lang="en-US" sz="1800" dirty="0"/>
              <a:t>: ID3 is sensitive to small variations in the training data, which can result in different trees being generated for similar datasets. This instability can affect the reliability of the model.</a:t>
            </a:r>
          </a:p>
          <a:p>
            <a:pPr algn="l"/>
            <a:r>
              <a:rPr lang="en-US" sz="1800" b="1" dirty="0"/>
              <a:t>Limited to classification tasks</a:t>
            </a:r>
            <a:r>
              <a:rPr lang="en-US" sz="1800" dirty="0"/>
              <a:t>: ID3 is primarily designed for classification tasks and cannot handle regression tasks directly. While decision trees can be adapted for regression (e.g., using CART algorithm), ID3 itself is not suitable for regression problems.</a:t>
            </a: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84108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Advantages and Disadvantages of ID3 Algorithm:</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00000"/>
              </a:lnSpc>
            </a:pPr>
            <a:r>
              <a:rPr lang="en-US" sz="1800" dirty="0">
                <a:solidFill>
                  <a:srgbClr val="0070C0"/>
                </a:solidFill>
                <a:latin typeface="Times New Roman" panose="02020603050405020304" pitchFamily="18" charset="0"/>
                <a:cs typeface="Times New Roman" panose="02020603050405020304" pitchFamily="18" charset="0"/>
              </a:rPr>
              <a:t>Advantages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Inexpensive to construct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Extremely fast at classifying unknown records Easy to interpret for small-sized trees.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Robust to noise (especially when methods to avoid over-fitting are employed).</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Can easily handle redundant or irrelevant attributes (unless the attributes are interacting</a:t>
            </a:r>
            <a:r>
              <a:rPr lang="en-US" sz="1800" dirty="0" smtClean="0">
                <a:latin typeface="Times New Roman" panose="02020603050405020304" pitchFamily="18" charset="0"/>
                <a:cs typeface="Times New Roman" panose="02020603050405020304" pitchFamily="18" charset="0"/>
              </a:rPr>
              <a:t>).</a:t>
            </a:r>
          </a:p>
          <a:p>
            <a:pPr algn="l"/>
            <a:r>
              <a:rPr lang="en-US" sz="1800" b="1" dirty="0" smtClean="0"/>
              <a:t>Interpretability</a:t>
            </a:r>
            <a:r>
              <a:rPr lang="en-US" sz="1800" dirty="0"/>
              <a:t>: Decision trees generated by ID3 are easy to interpret and understand, making them suitable for explaining the reasoning behind classification decisions.</a:t>
            </a:r>
          </a:p>
          <a:p>
            <a:pPr algn="l"/>
            <a:r>
              <a:rPr lang="en-US" sz="1800" b="1" dirty="0"/>
              <a:t>No requirement for data normalization</a:t>
            </a:r>
            <a:r>
              <a:rPr lang="en-US" sz="1800" dirty="0"/>
              <a:t>: ID3 can handle both categorical and numerical features without requiring data normalization or scaling, which simplifies the preprocessing stage.</a:t>
            </a:r>
          </a:p>
          <a:p>
            <a:pPr algn="l"/>
            <a:r>
              <a:rPr lang="en-US" sz="1800" b="1" dirty="0"/>
              <a:t>Implicit feature selection</a:t>
            </a:r>
            <a:r>
              <a:rPr lang="en-US" sz="1800" dirty="0"/>
              <a:t>: ID3 automatically performs feature selection by selecting the most informative features at each node, which helps in simplifying the model and reducing </a:t>
            </a:r>
            <a:r>
              <a:rPr lang="en-US" sz="1800" dirty="0" err="1"/>
              <a:t>overfitting</a:t>
            </a:r>
            <a:r>
              <a:rPr lang="en-US" sz="1800" dirty="0"/>
              <a:t>.</a:t>
            </a:r>
          </a:p>
          <a:p>
            <a:pPr algn="l"/>
            <a:r>
              <a:rPr lang="en-US" sz="1800" b="1" dirty="0"/>
              <a:t>Can handle non-linear relationships</a:t>
            </a:r>
            <a:r>
              <a:rPr lang="en-US" sz="1800" dirty="0"/>
              <a:t>: Decision trees, including those generated by ID3, can capture non-linear relationships between features and the target variable, making them versatile for various types of data.</a:t>
            </a:r>
          </a:p>
          <a:p>
            <a:pPr marL="285750" indent="-285750" algn="l">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52538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99B772DE-980B-3197-CA85-D57FA5FA2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93501" cy="5752730"/>
          </a:xfrm>
          <a:prstGeom prst="rect">
            <a:avLst/>
          </a:prstGeom>
        </p:spPr>
      </p:pic>
    </p:spTree>
    <p:extLst>
      <p:ext uri="{BB962C8B-B14F-4D97-AF65-F5344CB8AC3E}">
        <p14:creationId xmlns:p14="http://schemas.microsoft.com/office/powerpoint/2010/main" val="42018968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31FF10B5-D4F1-D40B-ADF8-C731CC976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634502" cy="5752730"/>
          </a:xfrm>
          <a:prstGeom prst="rect">
            <a:avLst/>
          </a:prstGeom>
        </p:spPr>
      </p:pic>
    </p:spTree>
    <p:extLst>
      <p:ext uri="{BB962C8B-B14F-4D97-AF65-F5344CB8AC3E}">
        <p14:creationId xmlns:p14="http://schemas.microsoft.com/office/powerpoint/2010/main" val="1631450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D32BB7D9-57A4-E401-1F9E-EED1DD77A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49748"/>
            <a:ext cx="10651384" cy="5764115"/>
          </a:xfrm>
          <a:prstGeom prst="rect">
            <a:avLst/>
          </a:prstGeom>
        </p:spPr>
      </p:pic>
    </p:spTree>
    <p:extLst>
      <p:ext uri="{BB962C8B-B14F-4D97-AF65-F5344CB8AC3E}">
        <p14:creationId xmlns:p14="http://schemas.microsoft.com/office/powerpoint/2010/main" val="30287196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E0B1BAA1-11CE-6661-96FD-40DF7A962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5" y="861134"/>
            <a:ext cx="10685383" cy="5752730"/>
          </a:xfrm>
          <a:prstGeom prst="rect">
            <a:avLst/>
          </a:prstGeom>
        </p:spPr>
      </p:pic>
    </p:spTree>
    <p:extLst>
      <p:ext uri="{BB962C8B-B14F-4D97-AF65-F5344CB8AC3E}">
        <p14:creationId xmlns:p14="http://schemas.microsoft.com/office/powerpoint/2010/main" val="3650741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FC7141E6-E19E-F674-25C5-83B6E81B5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5" y="861134"/>
            <a:ext cx="10564427" cy="5752730"/>
          </a:xfrm>
          <a:prstGeom prst="rect">
            <a:avLst/>
          </a:prstGeom>
        </p:spPr>
      </p:pic>
    </p:spTree>
    <p:extLst>
      <p:ext uri="{BB962C8B-B14F-4D97-AF65-F5344CB8AC3E}">
        <p14:creationId xmlns:p14="http://schemas.microsoft.com/office/powerpoint/2010/main" val="116967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FA369B0F-58FB-3BF1-F4B3-3D2FD7379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381" y="1653539"/>
            <a:ext cx="6208709" cy="4165773"/>
          </a:xfrm>
          <a:prstGeom prst="rect">
            <a:avLst/>
          </a:prstGeom>
        </p:spPr>
      </p:pic>
    </p:spTree>
    <p:extLst>
      <p:ext uri="{BB962C8B-B14F-4D97-AF65-F5344CB8AC3E}">
        <p14:creationId xmlns:p14="http://schemas.microsoft.com/office/powerpoint/2010/main" val="15685377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B15DB062-A22F-7B56-42D8-E3691DFC6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49748"/>
            <a:ext cx="10564428" cy="5752729"/>
          </a:xfrm>
          <a:prstGeom prst="rect">
            <a:avLst/>
          </a:prstGeom>
        </p:spPr>
      </p:pic>
    </p:spTree>
    <p:extLst>
      <p:ext uri="{BB962C8B-B14F-4D97-AF65-F5344CB8AC3E}">
        <p14:creationId xmlns:p14="http://schemas.microsoft.com/office/powerpoint/2010/main" val="36242370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E73C2F7A-0C3E-C826-E564-ACCEF137F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49748"/>
            <a:ext cx="10564428" cy="5752729"/>
          </a:xfrm>
          <a:prstGeom prst="rect">
            <a:avLst/>
          </a:prstGeom>
        </p:spPr>
      </p:pic>
    </p:spTree>
    <p:extLst>
      <p:ext uri="{BB962C8B-B14F-4D97-AF65-F5344CB8AC3E}">
        <p14:creationId xmlns:p14="http://schemas.microsoft.com/office/powerpoint/2010/main" val="38390329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744062DE-EFCB-010A-C4AD-B7274064E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64428" cy="5752730"/>
          </a:xfrm>
          <a:prstGeom prst="rect">
            <a:avLst/>
          </a:prstGeom>
        </p:spPr>
      </p:pic>
    </p:spTree>
    <p:extLst>
      <p:ext uri="{BB962C8B-B14F-4D97-AF65-F5344CB8AC3E}">
        <p14:creationId xmlns:p14="http://schemas.microsoft.com/office/powerpoint/2010/main" val="1241947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262F28D9-9FD2-7B55-28C9-A1E8E44B4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64428" cy="5752730"/>
          </a:xfrm>
          <a:prstGeom prst="rect">
            <a:avLst/>
          </a:prstGeom>
        </p:spPr>
      </p:pic>
    </p:spTree>
    <p:extLst>
      <p:ext uri="{BB962C8B-B14F-4D97-AF65-F5344CB8AC3E}">
        <p14:creationId xmlns:p14="http://schemas.microsoft.com/office/powerpoint/2010/main" val="30440676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8E74F8FE-9B84-13E8-D3CB-1CB9CA390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41" y="849748"/>
            <a:ext cx="11434438" cy="5764115"/>
          </a:xfrm>
          <a:prstGeom prst="rect">
            <a:avLst/>
          </a:prstGeom>
        </p:spPr>
      </p:pic>
    </p:spTree>
    <p:extLst>
      <p:ext uri="{BB962C8B-B14F-4D97-AF65-F5344CB8AC3E}">
        <p14:creationId xmlns:p14="http://schemas.microsoft.com/office/powerpoint/2010/main" val="23586213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F9DBDF81-225D-F859-5CED-90BE75E58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958788"/>
            <a:ext cx="10564428" cy="5655076"/>
          </a:xfrm>
          <a:prstGeom prst="rect">
            <a:avLst/>
          </a:prstGeom>
        </p:spPr>
      </p:pic>
    </p:spTree>
    <p:extLst>
      <p:ext uri="{BB962C8B-B14F-4D97-AF65-F5344CB8AC3E}">
        <p14:creationId xmlns:p14="http://schemas.microsoft.com/office/powerpoint/2010/main" val="3802464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A736041F-54B4-976B-FC25-553EB7164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271" y="952285"/>
            <a:ext cx="10217458" cy="5590558"/>
          </a:xfrm>
          <a:prstGeom prst="rect">
            <a:avLst/>
          </a:prstGeom>
        </p:spPr>
      </p:pic>
    </p:spTree>
    <p:extLst>
      <p:ext uri="{BB962C8B-B14F-4D97-AF65-F5344CB8AC3E}">
        <p14:creationId xmlns:p14="http://schemas.microsoft.com/office/powerpoint/2010/main" val="40232012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D4F94DAA-3400-D801-A29A-4D5B2957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794143" cy="5859261"/>
          </a:xfrm>
          <a:prstGeom prst="rect">
            <a:avLst/>
          </a:prstGeom>
        </p:spPr>
      </p:pic>
    </p:spTree>
    <p:extLst>
      <p:ext uri="{BB962C8B-B14F-4D97-AF65-F5344CB8AC3E}">
        <p14:creationId xmlns:p14="http://schemas.microsoft.com/office/powerpoint/2010/main" val="5497309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16E571A8-44B5-DEC0-BD7E-661135584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932155"/>
            <a:ext cx="10564428" cy="5681709"/>
          </a:xfrm>
          <a:prstGeom prst="rect">
            <a:avLst/>
          </a:prstGeom>
        </p:spPr>
      </p:pic>
    </p:spTree>
    <p:extLst>
      <p:ext uri="{BB962C8B-B14F-4D97-AF65-F5344CB8AC3E}">
        <p14:creationId xmlns:p14="http://schemas.microsoft.com/office/powerpoint/2010/main" val="3306180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D6D05CD5-58EB-DD35-7323-3AC7AD2C3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3"/>
            <a:ext cx="10564428" cy="5752730"/>
          </a:xfrm>
          <a:prstGeom prst="rect">
            <a:avLst/>
          </a:prstGeom>
        </p:spPr>
      </p:pic>
    </p:spTree>
    <p:extLst>
      <p:ext uri="{BB962C8B-B14F-4D97-AF65-F5344CB8AC3E}">
        <p14:creationId xmlns:p14="http://schemas.microsoft.com/office/powerpoint/2010/main" val="2244788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913C8420-710D-E684-0CA1-CC87CC7C6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90" y="1286189"/>
            <a:ext cx="10866268" cy="5247776"/>
          </a:xfrm>
          <a:prstGeom prst="rect">
            <a:avLst/>
          </a:prstGeom>
        </p:spPr>
      </p:pic>
    </p:spTree>
    <p:extLst>
      <p:ext uri="{BB962C8B-B14F-4D97-AF65-F5344CB8AC3E}">
        <p14:creationId xmlns:p14="http://schemas.microsoft.com/office/powerpoint/2010/main" val="9574321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BE2E90D5-ACA4-9094-7ED6-203222360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69" y="811302"/>
            <a:ext cx="10715348" cy="5802561"/>
          </a:xfrm>
          <a:prstGeom prst="rect">
            <a:avLst/>
          </a:prstGeom>
        </p:spPr>
      </p:pic>
    </p:spTree>
    <p:extLst>
      <p:ext uri="{BB962C8B-B14F-4D97-AF65-F5344CB8AC3E}">
        <p14:creationId xmlns:p14="http://schemas.microsoft.com/office/powerpoint/2010/main" val="3570557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5FE17F7F-707E-D890-B452-A6AAA7A4A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5" y="861133"/>
            <a:ext cx="10629531" cy="5752729"/>
          </a:xfrm>
          <a:prstGeom prst="rect">
            <a:avLst/>
          </a:prstGeom>
        </p:spPr>
      </p:pic>
    </p:spTree>
    <p:extLst>
      <p:ext uri="{BB962C8B-B14F-4D97-AF65-F5344CB8AC3E}">
        <p14:creationId xmlns:p14="http://schemas.microsoft.com/office/powerpoint/2010/main" val="38533780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5E7F9E05-9920-BF2D-CF82-CC4BD13B8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5"/>
            <a:ext cx="10564427" cy="5752730"/>
          </a:xfrm>
          <a:prstGeom prst="rect">
            <a:avLst/>
          </a:prstGeom>
        </p:spPr>
      </p:pic>
    </p:spTree>
    <p:extLst>
      <p:ext uri="{BB962C8B-B14F-4D97-AF65-F5344CB8AC3E}">
        <p14:creationId xmlns:p14="http://schemas.microsoft.com/office/powerpoint/2010/main" val="885200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60401049-E949-620E-9AE4-A1DF1AAF0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941033"/>
            <a:ext cx="10564427" cy="4758431"/>
          </a:xfrm>
          <a:prstGeom prst="rect">
            <a:avLst/>
          </a:prstGeom>
        </p:spPr>
      </p:pic>
    </p:spTree>
    <p:extLst>
      <p:ext uri="{BB962C8B-B14F-4D97-AF65-F5344CB8AC3E}">
        <p14:creationId xmlns:p14="http://schemas.microsoft.com/office/powerpoint/2010/main" val="41089466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C89B1B3E-7717-481A-7D0E-61F02EDE5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933233"/>
            <a:ext cx="10564428" cy="5591854"/>
          </a:xfrm>
          <a:prstGeom prst="rect">
            <a:avLst/>
          </a:prstGeom>
        </p:spPr>
      </p:pic>
    </p:spTree>
    <p:extLst>
      <p:ext uri="{BB962C8B-B14F-4D97-AF65-F5344CB8AC3E}">
        <p14:creationId xmlns:p14="http://schemas.microsoft.com/office/powerpoint/2010/main" val="8285803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xmlns="" id="{F7F8E352-DE42-A883-A002-991A91853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788441"/>
            <a:ext cx="10564428" cy="5752730"/>
          </a:xfrm>
          <a:prstGeom prst="rect">
            <a:avLst/>
          </a:prstGeom>
        </p:spPr>
      </p:pic>
    </p:spTree>
    <p:extLst>
      <p:ext uri="{BB962C8B-B14F-4D97-AF65-F5344CB8AC3E}">
        <p14:creationId xmlns:p14="http://schemas.microsoft.com/office/powerpoint/2010/main" val="23693791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E42763A9-0F71-C175-EDCF-5EC967EF5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64428" cy="5752729"/>
          </a:xfrm>
          <a:prstGeom prst="rect">
            <a:avLst/>
          </a:prstGeom>
        </p:spPr>
      </p:pic>
    </p:spTree>
    <p:extLst>
      <p:ext uri="{BB962C8B-B14F-4D97-AF65-F5344CB8AC3E}">
        <p14:creationId xmlns:p14="http://schemas.microsoft.com/office/powerpoint/2010/main" val="15694883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BA1292F3-030A-0AAD-0D2D-39BF6DCEC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6" y="861134"/>
            <a:ext cx="10564427" cy="5752730"/>
          </a:xfrm>
          <a:prstGeom prst="rect">
            <a:avLst/>
          </a:prstGeom>
        </p:spPr>
      </p:pic>
    </p:spTree>
    <p:extLst>
      <p:ext uri="{BB962C8B-B14F-4D97-AF65-F5344CB8AC3E}">
        <p14:creationId xmlns:p14="http://schemas.microsoft.com/office/powerpoint/2010/main" val="42941503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BC2058B5-5AB2-6FB9-A3E3-BF7DAEEC8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50" y="923279"/>
            <a:ext cx="10143099" cy="4471852"/>
          </a:xfrm>
          <a:prstGeom prst="rect">
            <a:avLst/>
          </a:prstGeom>
        </p:spPr>
      </p:pic>
    </p:spTree>
    <p:extLst>
      <p:ext uri="{BB962C8B-B14F-4D97-AF65-F5344CB8AC3E}">
        <p14:creationId xmlns:p14="http://schemas.microsoft.com/office/powerpoint/2010/main" val="30659309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Iterative Dichotomiser3 [ID3]:</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7BBB4634-2E63-905C-AAFA-1ACFEEA6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270" y="949910"/>
            <a:ext cx="10390943" cy="5112027"/>
          </a:xfrm>
          <a:prstGeom prst="rect">
            <a:avLst/>
          </a:prstGeom>
        </p:spPr>
      </p:pic>
    </p:spTree>
    <p:extLst>
      <p:ext uri="{BB962C8B-B14F-4D97-AF65-F5344CB8AC3E}">
        <p14:creationId xmlns:p14="http://schemas.microsoft.com/office/powerpoint/2010/main" val="401081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2A70B885-90E0-BFDD-280E-8046F2295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91" y="1066799"/>
            <a:ext cx="10715348" cy="5458287"/>
          </a:xfrm>
          <a:prstGeom prst="rect">
            <a:avLst/>
          </a:prstGeom>
        </p:spPr>
      </p:pic>
    </p:spTree>
    <p:extLst>
      <p:ext uri="{BB962C8B-B14F-4D97-AF65-F5344CB8AC3E}">
        <p14:creationId xmlns:p14="http://schemas.microsoft.com/office/powerpoint/2010/main" val="1729432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C 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C4.5 is an </a:t>
            </a:r>
            <a:r>
              <a:rPr lang="en-US" sz="1800" dirty="0">
                <a:solidFill>
                  <a:srgbClr val="00B0F0"/>
                </a:solidFill>
                <a:latin typeface="Times New Roman" panose="02020603050405020304" pitchFamily="18" charset="0"/>
                <a:cs typeface="Times New Roman" panose="02020603050405020304" pitchFamily="18" charset="0"/>
              </a:rPr>
              <a:t>improved version of the ID3 </a:t>
            </a:r>
            <a:r>
              <a:rPr lang="en-US" sz="1800" dirty="0">
                <a:latin typeface="Times New Roman" panose="02020603050405020304" pitchFamily="18" charset="0"/>
                <a:cs typeface="Times New Roman" panose="02020603050405020304" pitchFamily="18" charset="0"/>
              </a:rPr>
              <a:t>(Iterative </a:t>
            </a:r>
            <a:r>
              <a:rPr lang="en-US" sz="1800" dirty="0" err="1">
                <a:latin typeface="Times New Roman" panose="02020603050405020304" pitchFamily="18" charset="0"/>
                <a:cs typeface="Times New Roman" panose="02020603050405020304" pitchFamily="18" charset="0"/>
              </a:rPr>
              <a:t>Dichotomiser</a:t>
            </a:r>
            <a:r>
              <a:rPr lang="en-US" sz="1800" dirty="0">
                <a:latin typeface="Times New Roman" panose="02020603050405020304" pitchFamily="18" charset="0"/>
                <a:cs typeface="Times New Roman" panose="02020603050405020304" pitchFamily="18" charset="0"/>
              </a:rPr>
              <a:t> 3) decision tree algorithm.</a:t>
            </a:r>
          </a:p>
          <a:p>
            <a:pPr algn="just">
              <a:lnSpc>
                <a:spcPct val="150000"/>
              </a:lnSpc>
            </a:pPr>
            <a:r>
              <a:rPr lang="en-US" sz="1800" dirty="0">
                <a:latin typeface="Times New Roman" panose="02020603050405020304" pitchFamily="18" charset="0"/>
                <a:cs typeface="Times New Roman" panose="02020603050405020304" pitchFamily="18" charset="0"/>
              </a:rPr>
              <a:t>C4.5 can work with both </a:t>
            </a:r>
            <a:r>
              <a:rPr lang="en-US" sz="1800" dirty="0">
                <a:solidFill>
                  <a:srgbClr val="00B0F0"/>
                </a:solidFill>
                <a:latin typeface="Times New Roman" panose="02020603050405020304" pitchFamily="18" charset="0"/>
                <a:cs typeface="Times New Roman" panose="02020603050405020304" pitchFamily="18" charset="0"/>
              </a:rPr>
              <a:t>continuous and discrete attributes</a:t>
            </a:r>
            <a:r>
              <a:rPr lang="en-US" sz="1800" dirty="0">
                <a:latin typeface="Times New Roman" panose="02020603050405020304" pitchFamily="18" charset="0"/>
                <a:cs typeface="Times New Roman" panose="02020603050405020304" pitchFamily="18" charset="0"/>
              </a:rPr>
              <a:t>, whereas ID3 primarily works with </a:t>
            </a:r>
            <a:r>
              <a:rPr lang="en-US" sz="1800" dirty="0">
                <a:solidFill>
                  <a:srgbClr val="00B0F0"/>
                </a:solidFill>
                <a:latin typeface="Times New Roman" panose="02020603050405020304" pitchFamily="18" charset="0"/>
                <a:cs typeface="Times New Roman" panose="02020603050405020304" pitchFamily="18" charset="0"/>
              </a:rPr>
              <a:t>categorical (discrete) attributes</a:t>
            </a:r>
            <a:r>
              <a:rPr lang="en-US" sz="1800" dirty="0">
                <a:latin typeface="Times New Roman" panose="02020603050405020304" pitchFamily="18" charset="0"/>
                <a:cs typeface="Times New Roman" panose="02020603050405020304" pitchFamily="18" charset="0"/>
              </a:rPr>
              <a:t>.</a:t>
            </a:r>
          </a:p>
          <a:p>
            <a:pPr algn="just">
              <a:lnSpc>
                <a:spcPct val="150000"/>
              </a:lnSpc>
            </a:pPr>
            <a:r>
              <a:rPr lang="en-US" sz="1800" dirty="0">
                <a:latin typeface="Times New Roman" panose="02020603050405020304" pitchFamily="18" charset="0"/>
                <a:cs typeface="Times New Roman" panose="02020603050405020304" pitchFamily="18" charset="0"/>
              </a:rPr>
              <a:t>C4.5 handles continuous attributes by selecting appropriate threshold values for splits.</a:t>
            </a:r>
          </a:p>
          <a:p>
            <a:pPr algn="just">
              <a:lnSpc>
                <a:spcPct val="150000"/>
              </a:lnSpc>
            </a:pPr>
            <a:r>
              <a:rPr lang="en-US" sz="1800" dirty="0">
                <a:latin typeface="Times New Roman" panose="02020603050405020304" pitchFamily="18" charset="0"/>
                <a:cs typeface="Times New Roman" panose="02020603050405020304" pitchFamily="18" charset="0"/>
              </a:rPr>
              <a:t>C4.5 uses different attribute selection measures, such as </a:t>
            </a:r>
            <a:r>
              <a:rPr lang="en-US" sz="1800" dirty="0">
                <a:solidFill>
                  <a:srgbClr val="00B0F0"/>
                </a:solidFill>
                <a:latin typeface="Times New Roman" panose="02020603050405020304" pitchFamily="18" charset="0"/>
                <a:cs typeface="Times New Roman" panose="02020603050405020304" pitchFamily="18" charset="0"/>
              </a:rPr>
              <a:t>information gain and gain ratio</a:t>
            </a:r>
            <a:r>
              <a:rPr lang="en-US" sz="1800" dirty="0">
                <a:latin typeface="Times New Roman" panose="02020603050405020304" pitchFamily="18" charset="0"/>
                <a:cs typeface="Times New Roman" panose="02020603050405020304" pitchFamily="18" charset="0"/>
              </a:rPr>
              <a:t>, which provide a more balanced approach to attribute selection compared to ID3's information gain.</a:t>
            </a:r>
          </a:p>
          <a:p>
            <a:pPr algn="just">
              <a:lnSpc>
                <a:spcPct val="150000"/>
              </a:lnSpc>
            </a:pPr>
            <a:r>
              <a:rPr lang="en-US" sz="1800" dirty="0">
                <a:latin typeface="Times New Roman" panose="02020603050405020304" pitchFamily="18" charset="0"/>
                <a:cs typeface="Times New Roman" panose="02020603050405020304" pitchFamily="18" charset="0"/>
              </a:rPr>
              <a:t>C4.5 employs a pruning mechanism to </a:t>
            </a:r>
            <a:r>
              <a:rPr lang="en-US" sz="1800" dirty="0">
                <a:solidFill>
                  <a:srgbClr val="00B0F0"/>
                </a:solidFill>
                <a:latin typeface="Times New Roman" panose="02020603050405020304" pitchFamily="18" charset="0"/>
                <a:cs typeface="Times New Roman" panose="02020603050405020304" pitchFamily="18" charset="0"/>
              </a:rPr>
              <a:t>reduce overfitting </a:t>
            </a:r>
            <a:r>
              <a:rPr lang="en-US" sz="1800" dirty="0">
                <a:latin typeface="Times New Roman" panose="02020603050405020304" pitchFamily="18" charset="0"/>
                <a:cs typeface="Times New Roman" panose="02020603050405020304" pitchFamily="18" charset="0"/>
              </a:rPr>
              <a:t>in the decision tree. Pruning helps in creating smaller, more generalizable decision trees.</a:t>
            </a:r>
          </a:p>
          <a:p>
            <a:pPr algn="just">
              <a:lnSpc>
                <a:spcPct val="150000"/>
              </a:lnSpc>
            </a:pPr>
            <a:r>
              <a:rPr lang="en-US" sz="1800" dirty="0">
                <a:latin typeface="Times New Roman" panose="02020603050405020304" pitchFamily="18" charset="0"/>
                <a:cs typeface="Times New Roman" panose="02020603050405020304" pitchFamily="18" charset="0"/>
              </a:rPr>
              <a:t>C4.5 has methods to deal with </a:t>
            </a:r>
            <a:r>
              <a:rPr lang="en-US" sz="1800" dirty="0">
                <a:solidFill>
                  <a:srgbClr val="00B0F0"/>
                </a:solidFill>
                <a:latin typeface="Times New Roman" panose="02020603050405020304" pitchFamily="18" charset="0"/>
                <a:cs typeface="Times New Roman" panose="02020603050405020304" pitchFamily="18" charset="0"/>
              </a:rPr>
              <a:t>missing attribute values</a:t>
            </a:r>
            <a:r>
              <a:rPr lang="en-US" sz="1800" dirty="0">
                <a:latin typeface="Times New Roman" panose="02020603050405020304" pitchFamily="18" charset="0"/>
                <a:cs typeface="Times New Roman" panose="02020603050405020304" pitchFamily="18" charset="0"/>
              </a:rPr>
              <a:t>, which is a common issue in real-world data. It will treat the missing value is “?” but will not consider it for building decision tree.</a:t>
            </a: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75758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Classification and Regression Trees (CART) is a popular and versatile algorithm used in machine learning for both </a:t>
            </a:r>
            <a:r>
              <a:rPr lang="en-US" sz="1800" dirty="0">
                <a:solidFill>
                  <a:srgbClr val="00B0F0"/>
                </a:solidFill>
                <a:latin typeface="Times New Roman" panose="02020603050405020304" pitchFamily="18" charset="0"/>
                <a:cs typeface="Times New Roman" panose="02020603050405020304" pitchFamily="18" charset="0"/>
              </a:rPr>
              <a:t>classification and regression tasks</a:t>
            </a:r>
            <a:r>
              <a:rPr lang="en-US" sz="1800" dirty="0">
                <a:latin typeface="Times New Roman" panose="02020603050405020304" pitchFamily="18" charset="0"/>
                <a:cs typeface="Times New Roman" panose="02020603050405020304" pitchFamily="18" charset="0"/>
              </a:rPr>
              <a:t>.</a:t>
            </a:r>
          </a:p>
          <a:p>
            <a:pPr algn="just">
              <a:lnSpc>
                <a:spcPct val="150000"/>
              </a:lnSpc>
            </a:pPr>
            <a:r>
              <a:rPr lang="en-US" sz="1800" dirty="0">
                <a:latin typeface="Times New Roman" panose="02020603050405020304" pitchFamily="18" charset="0"/>
                <a:cs typeface="Times New Roman" panose="02020603050405020304" pitchFamily="18" charset="0"/>
              </a:rPr>
              <a:t>It was developed by </a:t>
            </a:r>
            <a:r>
              <a:rPr lang="en-US" sz="1800" dirty="0">
                <a:solidFill>
                  <a:srgbClr val="00B0F0"/>
                </a:solidFill>
                <a:latin typeface="Times New Roman" panose="02020603050405020304" pitchFamily="18" charset="0"/>
                <a:cs typeface="Times New Roman" panose="02020603050405020304" pitchFamily="18" charset="0"/>
              </a:rPr>
              <a:t>Leo </a:t>
            </a:r>
            <a:r>
              <a:rPr lang="en-US" sz="1800" dirty="0" err="1">
                <a:solidFill>
                  <a:srgbClr val="00B0F0"/>
                </a:solidFill>
                <a:latin typeface="Times New Roman" panose="02020603050405020304" pitchFamily="18" charset="0"/>
                <a:cs typeface="Times New Roman" panose="02020603050405020304" pitchFamily="18" charset="0"/>
              </a:rPr>
              <a:t>Breiman</a:t>
            </a:r>
            <a:r>
              <a:rPr lang="en-US" sz="1800" dirty="0">
                <a:latin typeface="Times New Roman" panose="02020603050405020304" pitchFamily="18" charset="0"/>
                <a:cs typeface="Times New Roman" panose="02020603050405020304" pitchFamily="18" charset="0"/>
              </a:rPr>
              <a:t> and his colleagues and is known for its simplicity and effectiveness.</a:t>
            </a:r>
          </a:p>
          <a:p>
            <a:pPr algn="just">
              <a:lnSpc>
                <a:spcPct val="150000"/>
              </a:lnSpc>
            </a:pPr>
            <a:r>
              <a:rPr lang="en-US" sz="1800" dirty="0">
                <a:latin typeface="Times New Roman" panose="02020603050405020304" pitchFamily="18" charset="0"/>
                <a:cs typeface="Times New Roman" panose="02020603050405020304" pitchFamily="18" charset="0"/>
              </a:rPr>
              <a:t>Classification and Regression Trees (CART) use Gini impurity for classification and mean squared error (MSE) for regression.</a:t>
            </a:r>
          </a:p>
          <a:p>
            <a:pPr algn="just">
              <a:lnSpc>
                <a:spcPct val="150000"/>
              </a:lnSpc>
            </a:pPr>
            <a:r>
              <a:rPr lang="en-US" sz="1800" dirty="0">
                <a:latin typeface="Times New Roman" panose="02020603050405020304" pitchFamily="18" charset="0"/>
                <a:cs typeface="Times New Roman" panose="02020603050405020304" pitchFamily="18" charset="0"/>
              </a:rPr>
              <a:t> It makes decisions by splitting data into subsets based on features. It starts with a root node and branches into decision nodes and leaf nodes.</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33216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49749"/>
            <a:ext cx="10564428" cy="5752730"/>
          </a:xfrm>
        </p:spPr>
        <p:txBody>
          <a:bodyPr>
            <a:noAutofit/>
          </a:bodyPr>
          <a:lstStyle/>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Advantages:</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Simplicity: </a:t>
            </a:r>
            <a:r>
              <a:rPr lang="en-US" sz="1800" dirty="0">
                <a:latin typeface="Times New Roman" panose="02020603050405020304" pitchFamily="18" charset="0"/>
                <a:cs typeface="Times New Roman" panose="02020603050405020304" pitchFamily="18" charset="0"/>
              </a:rPr>
              <a:t>Easy to understand and visualize.</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Interpretability: </a:t>
            </a:r>
            <a:r>
              <a:rPr lang="en-US" sz="1800" dirty="0">
                <a:latin typeface="Times New Roman" panose="02020603050405020304" pitchFamily="18" charset="0"/>
                <a:cs typeface="Times New Roman" panose="02020603050405020304" pitchFamily="18" charset="0"/>
              </a:rPr>
              <a:t>Provides insights into the decision-making process. Handles both categorical and numerical data.</a:t>
            </a:r>
          </a:p>
          <a:p>
            <a:pPr algn="just">
              <a:lnSpc>
                <a:spcPct val="150000"/>
              </a:lnSpc>
            </a:pPr>
            <a:r>
              <a:rPr lang="en-US" sz="1800" dirty="0">
                <a:latin typeface="Times New Roman" panose="02020603050405020304" pitchFamily="18" charset="0"/>
                <a:cs typeface="Times New Roman" panose="02020603050405020304" pitchFamily="18" charset="0"/>
              </a:rPr>
              <a:t>Works well with non-linear relationships.</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Limitations:</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Prone to overfitting: </a:t>
            </a:r>
            <a:r>
              <a:rPr lang="en-US" sz="1800" dirty="0">
                <a:latin typeface="Times New Roman" panose="02020603050405020304" pitchFamily="18" charset="0"/>
                <a:cs typeface="Times New Roman" panose="02020603050405020304" pitchFamily="18" charset="0"/>
              </a:rPr>
              <a:t>Deep trees can capture noise in the data. Sensitive to small variations in the data. May not generalize well to unseen data without pruning.</a:t>
            </a:r>
          </a:p>
          <a:p>
            <a:pPr algn="just">
              <a:lnSpc>
                <a:spcPct val="150000"/>
              </a:lnSpc>
            </a:pPr>
            <a:r>
              <a:rPr lang="en-US" sz="1800" dirty="0">
                <a:solidFill>
                  <a:srgbClr val="00B0F0"/>
                </a:solidFill>
                <a:latin typeface="Times New Roman" panose="02020603050405020304" pitchFamily="18" charset="0"/>
                <a:cs typeface="Times New Roman" panose="02020603050405020304" pitchFamily="18" charset="0"/>
              </a:rPr>
              <a:t>Greedy approach: </a:t>
            </a:r>
            <a:r>
              <a:rPr lang="en-US" sz="1800" dirty="0">
                <a:latin typeface="Times New Roman" panose="02020603050405020304" pitchFamily="18" charset="0"/>
                <a:cs typeface="Times New Roman" panose="02020603050405020304" pitchFamily="18" charset="0"/>
              </a:rPr>
              <a:t>Local decisions may not lead to the best global tree.</a:t>
            </a: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5641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Difference between ID3, C4.5 and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76A82617-E33A-35E0-704A-AFDFC00C6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7" y="849749"/>
            <a:ext cx="10564428" cy="5701971"/>
          </a:xfrm>
          <a:prstGeom prst="rect">
            <a:avLst/>
          </a:prstGeom>
        </p:spPr>
      </p:pic>
    </p:spTree>
    <p:extLst>
      <p:ext uri="{BB962C8B-B14F-4D97-AF65-F5344CB8AC3E}">
        <p14:creationId xmlns:p14="http://schemas.microsoft.com/office/powerpoint/2010/main" val="41383148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6645828D-9632-7732-CF8F-05D9E9241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4" y="1003177"/>
            <a:ext cx="10733103" cy="5690586"/>
          </a:xfrm>
          <a:prstGeom prst="rect">
            <a:avLst/>
          </a:prstGeom>
        </p:spPr>
      </p:pic>
    </p:spTree>
    <p:extLst>
      <p:ext uri="{BB962C8B-B14F-4D97-AF65-F5344CB8AC3E}">
        <p14:creationId xmlns:p14="http://schemas.microsoft.com/office/powerpoint/2010/main" val="239449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9D25ECCD-09E6-7765-A9BD-1B5436246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346" y="956567"/>
            <a:ext cx="10820631" cy="5703904"/>
          </a:xfrm>
          <a:prstGeom prst="rect">
            <a:avLst/>
          </a:prstGeom>
        </p:spPr>
      </p:pic>
    </p:spTree>
    <p:extLst>
      <p:ext uri="{BB962C8B-B14F-4D97-AF65-F5344CB8AC3E}">
        <p14:creationId xmlns:p14="http://schemas.microsoft.com/office/powerpoint/2010/main" val="16109497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588E4555-7CFD-0E09-F5C0-6E39D6685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83076"/>
            <a:ext cx="10733103" cy="5530787"/>
          </a:xfrm>
          <a:prstGeom prst="rect">
            <a:avLst/>
          </a:prstGeom>
        </p:spPr>
      </p:pic>
    </p:spTree>
    <p:extLst>
      <p:ext uri="{BB962C8B-B14F-4D97-AF65-F5344CB8AC3E}">
        <p14:creationId xmlns:p14="http://schemas.microsoft.com/office/powerpoint/2010/main" val="22900249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361E971A-42D5-5C8B-631C-B6DDDD255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70" y="932156"/>
            <a:ext cx="11161259" cy="5681708"/>
          </a:xfrm>
          <a:prstGeom prst="rect">
            <a:avLst/>
          </a:prstGeom>
        </p:spPr>
      </p:pic>
    </p:spTree>
    <p:extLst>
      <p:ext uri="{BB962C8B-B14F-4D97-AF65-F5344CB8AC3E}">
        <p14:creationId xmlns:p14="http://schemas.microsoft.com/office/powerpoint/2010/main" val="9198483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CA611B1A-0378-470E-C4B1-848348850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46" y="912179"/>
            <a:ext cx="10921668" cy="5792679"/>
          </a:xfrm>
          <a:prstGeom prst="rect">
            <a:avLst/>
          </a:prstGeom>
        </p:spPr>
      </p:pic>
    </p:spTree>
    <p:extLst>
      <p:ext uri="{BB962C8B-B14F-4D97-AF65-F5344CB8AC3E}">
        <p14:creationId xmlns:p14="http://schemas.microsoft.com/office/powerpoint/2010/main" val="35918210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2408166F-18EA-D48A-995E-FD81D8659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815961" cy="5543929"/>
          </a:xfrm>
          <a:prstGeom prst="rect">
            <a:avLst/>
          </a:prstGeom>
        </p:spPr>
      </p:pic>
    </p:spTree>
    <p:extLst>
      <p:ext uri="{BB962C8B-B14F-4D97-AF65-F5344CB8AC3E}">
        <p14:creationId xmlns:p14="http://schemas.microsoft.com/office/powerpoint/2010/main" val="3868432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7D9D546B-3B17-863A-5E9B-B7738509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22" y="1104899"/>
            <a:ext cx="10679836" cy="5429065"/>
          </a:xfrm>
          <a:prstGeom prst="rect">
            <a:avLst/>
          </a:prstGeom>
        </p:spPr>
      </p:pic>
    </p:spTree>
    <p:extLst>
      <p:ext uri="{BB962C8B-B14F-4D97-AF65-F5344CB8AC3E}">
        <p14:creationId xmlns:p14="http://schemas.microsoft.com/office/powerpoint/2010/main" val="79458362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23F7AB87-E0F4-DFF2-F2B5-9E3598B8D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29776"/>
            <a:ext cx="10733103" cy="5777303"/>
          </a:xfrm>
          <a:prstGeom prst="rect">
            <a:avLst/>
          </a:prstGeom>
        </p:spPr>
      </p:pic>
    </p:spTree>
    <p:extLst>
      <p:ext uri="{BB962C8B-B14F-4D97-AF65-F5344CB8AC3E}">
        <p14:creationId xmlns:p14="http://schemas.microsoft.com/office/powerpoint/2010/main" val="1704159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75095F66-9863-EB90-290B-146E65626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733103" cy="5610687"/>
          </a:xfrm>
          <a:prstGeom prst="rect">
            <a:avLst/>
          </a:prstGeom>
        </p:spPr>
      </p:pic>
    </p:spTree>
    <p:extLst>
      <p:ext uri="{BB962C8B-B14F-4D97-AF65-F5344CB8AC3E}">
        <p14:creationId xmlns:p14="http://schemas.microsoft.com/office/powerpoint/2010/main" val="18084322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C8B61720-F871-5327-CD7A-8C3F8DF41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2" cy="5703904"/>
          </a:xfrm>
          <a:prstGeom prst="rect">
            <a:avLst/>
          </a:prstGeom>
        </p:spPr>
      </p:pic>
    </p:spTree>
    <p:extLst>
      <p:ext uri="{BB962C8B-B14F-4D97-AF65-F5344CB8AC3E}">
        <p14:creationId xmlns:p14="http://schemas.microsoft.com/office/powerpoint/2010/main" val="10318515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07319A21-7B68-283F-5545-FF2F38130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33627"/>
            <a:ext cx="10733103" cy="5680236"/>
          </a:xfrm>
          <a:prstGeom prst="rect">
            <a:avLst/>
          </a:prstGeom>
        </p:spPr>
      </p:pic>
    </p:spTree>
    <p:extLst>
      <p:ext uri="{BB962C8B-B14F-4D97-AF65-F5344CB8AC3E}">
        <p14:creationId xmlns:p14="http://schemas.microsoft.com/office/powerpoint/2010/main" val="11624512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CART: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CCD0B746-D090-6471-3ED1-BAA3820D7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22195"/>
            <a:ext cx="10927434" cy="5691668"/>
          </a:xfrm>
          <a:prstGeom prst="rect">
            <a:avLst/>
          </a:prstGeom>
        </p:spPr>
      </p:pic>
    </p:spTree>
    <p:extLst>
      <p:ext uri="{BB962C8B-B14F-4D97-AF65-F5344CB8AC3E}">
        <p14:creationId xmlns:p14="http://schemas.microsoft.com/office/powerpoint/2010/main" val="11653313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EBC9B29C-5875-B19A-819D-1A31B45F1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897317" cy="5610687"/>
          </a:xfrm>
          <a:prstGeom prst="rect">
            <a:avLst/>
          </a:prstGeom>
        </p:spPr>
      </p:pic>
    </p:spTree>
    <p:extLst>
      <p:ext uri="{BB962C8B-B14F-4D97-AF65-F5344CB8AC3E}">
        <p14:creationId xmlns:p14="http://schemas.microsoft.com/office/powerpoint/2010/main" val="5285039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0FE9B51F-58FF-190D-C0D9-39D2F08A4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1003176"/>
            <a:ext cx="10733103" cy="5610686"/>
          </a:xfrm>
          <a:prstGeom prst="rect">
            <a:avLst/>
          </a:prstGeom>
        </p:spPr>
      </p:pic>
    </p:spTree>
    <p:extLst>
      <p:ext uri="{BB962C8B-B14F-4D97-AF65-F5344CB8AC3E}">
        <p14:creationId xmlns:p14="http://schemas.microsoft.com/office/powerpoint/2010/main" val="34208334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51528C55-2CBC-6A9A-E114-01EBFF55C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849749"/>
            <a:ext cx="10733103" cy="5764114"/>
          </a:xfrm>
          <a:prstGeom prst="rect">
            <a:avLst/>
          </a:prstGeom>
        </p:spPr>
      </p:pic>
    </p:spTree>
    <p:extLst>
      <p:ext uri="{BB962C8B-B14F-4D97-AF65-F5344CB8AC3E}">
        <p14:creationId xmlns:p14="http://schemas.microsoft.com/office/powerpoint/2010/main" val="40996739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0608177E-2C52-788A-7F98-2672BC4C2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14400"/>
            <a:ext cx="10733103" cy="5699463"/>
          </a:xfrm>
          <a:prstGeom prst="rect">
            <a:avLst/>
          </a:prstGeom>
        </p:spPr>
      </p:pic>
    </p:spTree>
    <p:extLst>
      <p:ext uri="{BB962C8B-B14F-4D97-AF65-F5344CB8AC3E}">
        <p14:creationId xmlns:p14="http://schemas.microsoft.com/office/powerpoint/2010/main" val="33909160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A691FA9F-FADE-755B-C093-75EE777D5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2" y="1112319"/>
            <a:ext cx="10733102" cy="5501544"/>
          </a:xfrm>
          <a:prstGeom prst="rect">
            <a:avLst/>
          </a:prstGeom>
        </p:spPr>
      </p:pic>
    </p:spTree>
    <p:extLst>
      <p:ext uri="{BB962C8B-B14F-4D97-AF65-F5344CB8AC3E}">
        <p14:creationId xmlns:p14="http://schemas.microsoft.com/office/powerpoint/2010/main" val="578449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75B2C07B-65F1-2D5F-06C3-185B1849C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1" y="905522"/>
            <a:ext cx="11478827" cy="5637321"/>
          </a:xfrm>
          <a:prstGeom prst="rect">
            <a:avLst/>
          </a:prstGeom>
        </p:spPr>
      </p:pic>
    </p:spTree>
    <p:extLst>
      <p:ext uri="{BB962C8B-B14F-4D97-AF65-F5344CB8AC3E}">
        <p14:creationId xmlns:p14="http://schemas.microsoft.com/office/powerpoint/2010/main" val="14626145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C30606C5-6146-33B2-F045-BFF57781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3" cy="5610687"/>
          </a:xfrm>
          <a:prstGeom prst="rect">
            <a:avLst/>
          </a:prstGeom>
        </p:spPr>
      </p:pic>
    </p:spTree>
    <p:extLst>
      <p:ext uri="{BB962C8B-B14F-4D97-AF65-F5344CB8AC3E}">
        <p14:creationId xmlns:p14="http://schemas.microsoft.com/office/powerpoint/2010/main" val="27790889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xmlns="" id="{6E74D809-65A5-BDBC-99E6-33978693E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798206" cy="5610687"/>
          </a:xfrm>
          <a:prstGeom prst="rect">
            <a:avLst/>
          </a:prstGeom>
        </p:spPr>
      </p:pic>
    </p:spTree>
    <p:extLst>
      <p:ext uri="{BB962C8B-B14F-4D97-AF65-F5344CB8AC3E}">
        <p14:creationId xmlns:p14="http://schemas.microsoft.com/office/powerpoint/2010/main" val="11193508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4D8997A7-5A38-F541-8285-2A2AD8755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1003176"/>
            <a:ext cx="10733103" cy="5610687"/>
          </a:xfrm>
          <a:prstGeom prst="rect">
            <a:avLst/>
          </a:prstGeom>
        </p:spPr>
      </p:pic>
    </p:spTree>
    <p:extLst>
      <p:ext uri="{BB962C8B-B14F-4D97-AF65-F5344CB8AC3E}">
        <p14:creationId xmlns:p14="http://schemas.microsoft.com/office/powerpoint/2010/main" val="20508661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DF64F2B2-61B4-CC35-8A10-8BF35A6CB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2" y="1003176"/>
            <a:ext cx="10733102" cy="5610687"/>
          </a:xfrm>
          <a:prstGeom prst="rect">
            <a:avLst/>
          </a:prstGeom>
        </p:spPr>
      </p:pic>
    </p:spTree>
    <p:extLst>
      <p:ext uri="{BB962C8B-B14F-4D97-AF65-F5344CB8AC3E}">
        <p14:creationId xmlns:p14="http://schemas.microsoft.com/office/powerpoint/2010/main" val="2188579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116C8C69-7203-8891-5CB1-07B3F1363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917050"/>
            <a:ext cx="10733103" cy="5696813"/>
          </a:xfrm>
          <a:prstGeom prst="rect">
            <a:avLst/>
          </a:prstGeom>
        </p:spPr>
      </p:pic>
    </p:spTree>
    <p:extLst>
      <p:ext uri="{BB962C8B-B14F-4D97-AF65-F5344CB8AC3E}">
        <p14:creationId xmlns:p14="http://schemas.microsoft.com/office/powerpoint/2010/main" val="2634653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09315A8A-865F-6687-84ED-A4B6388DD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5"/>
            <a:ext cx="10733103" cy="5610687"/>
          </a:xfrm>
          <a:prstGeom prst="rect">
            <a:avLst/>
          </a:prstGeom>
        </p:spPr>
      </p:pic>
    </p:spTree>
    <p:extLst>
      <p:ext uri="{BB962C8B-B14F-4D97-AF65-F5344CB8AC3E}">
        <p14:creationId xmlns:p14="http://schemas.microsoft.com/office/powerpoint/2010/main" val="4285988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00882420-778D-35FB-BC68-5BA192337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1003176"/>
            <a:ext cx="10733103" cy="5610686"/>
          </a:xfrm>
          <a:prstGeom prst="rect">
            <a:avLst/>
          </a:prstGeom>
        </p:spPr>
      </p:pic>
    </p:spTree>
    <p:extLst>
      <p:ext uri="{BB962C8B-B14F-4D97-AF65-F5344CB8AC3E}">
        <p14:creationId xmlns:p14="http://schemas.microsoft.com/office/powerpoint/2010/main" val="9524271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C2A60047-A16F-C2F4-A157-1D02E69C8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2" cy="5610686"/>
          </a:xfrm>
          <a:prstGeom prst="rect">
            <a:avLst/>
          </a:prstGeom>
        </p:spPr>
      </p:pic>
    </p:spTree>
    <p:extLst>
      <p:ext uri="{BB962C8B-B14F-4D97-AF65-F5344CB8AC3E}">
        <p14:creationId xmlns:p14="http://schemas.microsoft.com/office/powerpoint/2010/main" val="9114620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C2A60047-A16F-C2F4-A157-1D02E69C8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2" cy="5610686"/>
          </a:xfrm>
          <a:prstGeom prst="rect">
            <a:avLst/>
          </a:prstGeom>
        </p:spPr>
      </p:pic>
    </p:spTree>
    <p:extLst>
      <p:ext uri="{BB962C8B-B14F-4D97-AF65-F5344CB8AC3E}">
        <p14:creationId xmlns:p14="http://schemas.microsoft.com/office/powerpoint/2010/main" val="2383836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F4F89611-1978-F29E-D6BC-029412C6E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3" cy="5703904"/>
          </a:xfrm>
          <a:prstGeom prst="rect">
            <a:avLst/>
          </a:prstGeom>
        </p:spPr>
      </p:pic>
    </p:spTree>
    <p:extLst>
      <p:ext uri="{BB962C8B-B14F-4D97-AF65-F5344CB8AC3E}">
        <p14:creationId xmlns:p14="http://schemas.microsoft.com/office/powerpoint/2010/main" val="543348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A5DF0016-1B4D-2046-8912-80647CE5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24" y="861134"/>
            <a:ext cx="10759734" cy="5637320"/>
          </a:xfrm>
          <a:prstGeom prst="rect">
            <a:avLst/>
          </a:prstGeom>
        </p:spPr>
      </p:pic>
    </p:spTree>
    <p:extLst>
      <p:ext uri="{BB962C8B-B14F-4D97-AF65-F5344CB8AC3E}">
        <p14:creationId xmlns:p14="http://schemas.microsoft.com/office/powerpoint/2010/main" val="15798309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06E3B6A4-343A-23EB-A046-FC907E199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996517"/>
            <a:ext cx="10733103" cy="5617345"/>
          </a:xfrm>
          <a:prstGeom prst="rect">
            <a:avLst/>
          </a:prstGeom>
        </p:spPr>
      </p:pic>
    </p:spTree>
    <p:extLst>
      <p:ext uri="{BB962C8B-B14F-4D97-AF65-F5344CB8AC3E}">
        <p14:creationId xmlns:p14="http://schemas.microsoft.com/office/powerpoint/2010/main" val="2237036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CE586E09-4828-80BF-F992-0323B8AF1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3" cy="5610686"/>
          </a:xfrm>
          <a:prstGeom prst="rect">
            <a:avLst/>
          </a:prstGeom>
        </p:spPr>
      </p:pic>
    </p:spTree>
    <p:extLst>
      <p:ext uri="{BB962C8B-B14F-4D97-AF65-F5344CB8AC3E}">
        <p14:creationId xmlns:p14="http://schemas.microsoft.com/office/powerpoint/2010/main" val="6572450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99B57CBA-D576-EAD2-0B27-D7E4AF64A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1" y="1003176"/>
            <a:ext cx="10733103" cy="5610686"/>
          </a:xfrm>
          <a:prstGeom prst="rect">
            <a:avLst/>
          </a:prstGeom>
        </p:spPr>
      </p:pic>
    </p:spTree>
    <p:extLst>
      <p:ext uri="{BB962C8B-B14F-4D97-AF65-F5344CB8AC3E}">
        <p14:creationId xmlns:p14="http://schemas.microsoft.com/office/powerpoint/2010/main" val="12759861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 using C4.5:</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645111" y="1003176"/>
            <a:ext cx="10733103" cy="5610687"/>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7D1D1D51-5834-01F5-EA39-95C9B4AC0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10" y="1003176"/>
            <a:ext cx="10733103" cy="5703904"/>
          </a:xfrm>
          <a:prstGeom prst="rect">
            <a:avLst/>
          </a:prstGeom>
        </p:spPr>
      </p:pic>
    </p:spTree>
    <p:extLst>
      <p:ext uri="{BB962C8B-B14F-4D97-AF65-F5344CB8AC3E}">
        <p14:creationId xmlns:p14="http://schemas.microsoft.com/office/powerpoint/2010/main" val="38456118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85047" y="417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Apriori Algorithm:</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20271" y="632534"/>
            <a:ext cx="11526715" cy="5752730"/>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Apriori algorithm is given by R. Agrawal and R. Srikant in 1994 for finding frequent itemsets in a dataset for Boolean association rule. </a:t>
            </a:r>
          </a:p>
          <a:p>
            <a:pPr algn="just">
              <a:lnSpc>
                <a:spcPct val="100000"/>
              </a:lnSpc>
            </a:pPr>
            <a:r>
              <a:rPr lang="en-US" sz="1800" dirty="0">
                <a:latin typeface="Times New Roman" panose="02020603050405020304" pitchFamily="18" charset="0"/>
                <a:cs typeface="Times New Roman" panose="02020603050405020304" pitchFamily="18" charset="0"/>
              </a:rPr>
              <a:t>Name of the algorithm is Apriori because it uses </a:t>
            </a:r>
            <a:r>
              <a:rPr lang="en-US" sz="1800" dirty="0">
                <a:solidFill>
                  <a:srgbClr val="00B0F0"/>
                </a:solidFill>
                <a:latin typeface="Times New Roman" panose="02020603050405020304" pitchFamily="18" charset="0"/>
                <a:cs typeface="Times New Roman" panose="02020603050405020304" pitchFamily="18" charset="0"/>
              </a:rPr>
              <a:t>prior knowledge of frequent itemset </a:t>
            </a:r>
            <a:r>
              <a:rPr lang="en-US" sz="1800" dirty="0">
                <a:latin typeface="Times New Roman" panose="02020603050405020304" pitchFamily="18" charset="0"/>
                <a:cs typeface="Times New Roman" panose="02020603050405020304" pitchFamily="18" charset="0"/>
              </a:rPr>
              <a:t>properties. We apply an iterative approach or level-wise search where k-frequent itemsets are used to find k+1 </a:t>
            </a:r>
            <a:r>
              <a:rPr lang="en-US" sz="1800" dirty="0" err="1">
                <a:latin typeface="Times New Roman" panose="02020603050405020304" pitchFamily="18" charset="0"/>
                <a:cs typeface="Times New Roman" panose="02020603050405020304" pitchFamily="18" charset="0"/>
              </a:rPr>
              <a:t>itemsets</a:t>
            </a:r>
            <a:r>
              <a:rPr lang="en-US" sz="1800" dirty="0" smtClean="0">
                <a:latin typeface="Times New Roman" panose="02020603050405020304" pitchFamily="18" charset="0"/>
                <a:cs typeface="Times New Roman" panose="02020603050405020304" pitchFamily="18" charset="0"/>
              </a:rPr>
              <a:t>.</a:t>
            </a:r>
          </a:p>
          <a:p>
            <a:pPr algn="l"/>
            <a:r>
              <a:rPr lang="en-US" b="1" dirty="0" smtClean="0"/>
              <a:t>Objective</a:t>
            </a:r>
            <a:r>
              <a:rPr lang="en-US" dirty="0"/>
              <a:t>: The main goal of the </a:t>
            </a:r>
            <a:r>
              <a:rPr lang="en-US" dirty="0" err="1"/>
              <a:t>Apriori</a:t>
            </a:r>
            <a:r>
              <a:rPr lang="en-US" dirty="0"/>
              <a:t> algorithm is to find frequent item sets in a transactional database. A frequent item set is a set of items that frequently occur together in </a:t>
            </a:r>
            <a:r>
              <a:rPr lang="en-US" dirty="0" smtClean="0"/>
              <a:t>transactions.</a:t>
            </a:r>
          </a:p>
          <a:p>
            <a:pPr algn="l"/>
            <a:r>
              <a:rPr lang="en-US" b="1" dirty="0" smtClean="0"/>
              <a:t>Approach</a:t>
            </a:r>
            <a:r>
              <a:rPr lang="en-US" dirty="0"/>
              <a:t>: The algorithm uses a breadth-first search strategy to explore the space of possible item sets. It employs a candidate generation-and-test approach where it iteratively generates candidate item sets of increasing size and tests their frequency against a user-defined minimum support threshold.</a:t>
            </a:r>
          </a:p>
          <a:p>
            <a:pPr algn="l"/>
            <a:r>
              <a:rPr lang="en-US" b="1" dirty="0"/>
              <a:t>Key Concepts</a:t>
            </a:r>
            <a:r>
              <a:rPr lang="en-US" dirty="0"/>
              <a:t>:</a:t>
            </a:r>
          </a:p>
          <a:p>
            <a:pPr lvl="1" algn="l"/>
            <a:r>
              <a:rPr lang="en-US" b="1" dirty="0"/>
              <a:t>Support</a:t>
            </a:r>
            <a:r>
              <a:rPr lang="en-US" dirty="0"/>
              <a:t>: The support of an item set is the proportion of transactions in the database that contain that item set. It's used to measure the frequency of occurrence of an item set.</a:t>
            </a:r>
          </a:p>
          <a:p>
            <a:pPr lvl="1" algn="l"/>
            <a:r>
              <a:rPr lang="en-US" b="1" dirty="0"/>
              <a:t>Frequent Item Sets</a:t>
            </a:r>
            <a:r>
              <a:rPr lang="en-US" dirty="0"/>
              <a:t>: These are item sets whose support is greater than or equal to the minimum support threshold specified by the user.</a:t>
            </a:r>
          </a:p>
          <a:p>
            <a:pPr lvl="1" algn="l"/>
            <a:r>
              <a:rPr lang="en-US" b="1" dirty="0" err="1"/>
              <a:t>Apriori</a:t>
            </a:r>
            <a:r>
              <a:rPr lang="en-US" b="1" dirty="0"/>
              <a:t> Principle</a:t>
            </a:r>
            <a:r>
              <a:rPr lang="en-US" dirty="0"/>
              <a:t>: This principle states that if an item set is frequent, then all of its subsets must also be frequent. It's used to prune the search space by eliminating candidate item sets that contain infrequent subsets.</a:t>
            </a:r>
          </a:p>
          <a:p>
            <a:pPr algn="l">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010637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85047" y="417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Apriori Algorithm:</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20271" y="632534"/>
            <a:ext cx="11526715" cy="5752730"/>
          </a:xfrm>
        </p:spPr>
        <p:txBody>
          <a:bodyPr>
            <a:noAutofit/>
          </a:bodyPr>
          <a:lstStyle/>
          <a:p>
            <a:pPr algn="l"/>
            <a:r>
              <a:rPr lang="en-US" b="1" dirty="0"/>
              <a:t>Applications</a:t>
            </a:r>
            <a:r>
              <a:rPr lang="en-US" dirty="0"/>
              <a:t>:</a:t>
            </a:r>
          </a:p>
          <a:p>
            <a:pPr lvl="1" algn="l"/>
            <a:r>
              <a:rPr lang="en-US" dirty="0"/>
              <a:t>Market basket analysis: Understanding the purchasing behavior of customers in retail.</a:t>
            </a:r>
          </a:p>
          <a:p>
            <a:pPr lvl="1" algn="l"/>
            <a:r>
              <a:rPr lang="en-US" dirty="0"/>
              <a:t>Recommender systems: Suggesting related products or items based on past user behavior.</a:t>
            </a:r>
          </a:p>
          <a:p>
            <a:pPr lvl="1" algn="l"/>
            <a:r>
              <a:rPr lang="en-US" dirty="0"/>
              <a:t>Web usage mining: Analyzing user navigation patterns on websites.</a:t>
            </a:r>
          </a:p>
          <a:p>
            <a:pPr algn="l"/>
            <a:r>
              <a:rPr lang="en-US" sz="1800" dirty="0"/>
              <a:t>The </a:t>
            </a:r>
            <a:r>
              <a:rPr lang="en-US" sz="1800" dirty="0" err="1"/>
              <a:t>Apriori</a:t>
            </a:r>
            <a:r>
              <a:rPr lang="en-US" sz="1800" dirty="0"/>
              <a:t> algorithm provides a scalable and efficient approach for discovering frequent item sets in large transactional databases, thereby enabling businesses to extract valuable insights and make data-driven decisions</a:t>
            </a:r>
            <a:r>
              <a:rPr lang="en-US" sz="1800" dirty="0" smtClean="0"/>
              <a:t>.</a:t>
            </a:r>
          </a:p>
          <a:p>
            <a:pPr algn="l"/>
            <a:r>
              <a:rPr lang="en-US" b="1" dirty="0" err="1"/>
              <a:t>Apriori</a:t>
            </a:r>
            <a:r>
              <a:rPr lang="en-US" b="1" dirty="0"/>
              <a:t> Algorithm</a:t>
            </a:r>
            <a:r>
              <a:rPr lang="en-US" dirty="0"/>
              <a:t>:</a:t>
            </a:r>
          </a:p>
          <a:p>
            <a:pPr lvl="1" algn="l"/>
            <a:r>
              <a:rPr lang="en-US" b="1" dirty="0"/>
              <a:t>Identification of Frequent Item Sets</a:t>
            </a:r>
            <a:r>
              <a:rPr lang="en-US" dirty="0"/>
              <a:t>: The </a:t>
            </a:r>
            <a:r>
              <a:rPr lang="en-US" dirty="0" err="1"/>
              <a:t>Apriori</a:t>
            </a:r>
            <a:r>
              <a:rPr lang="en-US" dirty="0"/>
              <a:t> algorithm is employed to identify frequent item sets in transactional data. A frequent item set is a collection of items that appear together in a significant number of transactions.</a:t>
            </a:r>
          </a:p>
          <a:p>
            <a:pPr lvl="1" algn="l"/>
            <a:r>
              <a:rPr lang="en-US" b="1" dirty="0"/>
              <a:t>Support Calculation</a:t>
            </a:r>
            <a:r>
              <a:rPr lang="en-US" dirty="0"/>
              <a:t>: The algorithm calculates the support for each item set, which represents the proportion of transactions that contain that particular set of items. Items with support exceeding a user-defined threshold are considered frequent.</a:t>
            </a:r>
          </a:p>
          <a:p>
            <a:pPr lvl="1" algn="l"/>
            <a:r>
              <a:rPr lang="en-US" b="1" dirty="0"/>
              <a:t>Efficient Search</a:t>
            </a:r>
            <a:r>
              <a:rPr lang="en-US" dirty="0"/>
              <a:t>: The </a:t>
            </a:r>
            <a:r>
              <a:rPr lang="en-US" dirty="0" err="1"/>
              <a:t>Apriori</a:t>
            </a:r>
            <a:r>
              <a:rPr lang="en-US" dirty="0"/>
              <a:t> algorithm uses a level-wise approach, iteratively generating candidate item sets of increasing size based on the frequent item sets of the previous level. This reduces the search space and computational complexity.</a:t>
            </a:r>
          </a:p>
          <a:p>
            <a:pPr lvl="1" algn="l"/>
            <a:r>
              <a:rPr lang="en-US" b="1" dirty="0"/>
              <a:t>Pruning</a:t>
            </a:r>
            <a:r>
              <a:rPr lang="en-US" dirty="0"/>
              <a:t>: To improve efficiency, the algorithm prunes candidate item sets that cannot possibly be frequent based on the </a:t>
            </a:r>
            <a:r>
              <a:rPr lang="en-US" dirty="0" err="1"/>
              <a:t>Apriori</a:t>
            </a:r>
            <a:r>
              <a:rPr lang="en-US" dirty="0"/>
              <a:t> principle, which states that if an item set is infrequent, all its supersets must also be infrequent.</a:t>
            </a:r>
          </a:p>
          <a:p>
            <a:pPr algn="l"/>
            <a:endParaRPr lang="en-US" dirty="0"/>
          </a:p>
          <a:p>
            <a:r>
              <a:rPr lang="en-US" dirty="0"/>
              <a:t/>
            </a:r>
            <a:br>
              <a:rPr lang="en-US" dirty="0"/>
            </a:b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7093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How Does the Apriori Algorithm Work?</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Step 1: Create a list of all the elements that appear in every transaction and create a frequency table.</a:t>
            </a:r>
          </a:p>
          <a:p>
            <a:pPr algn="just">
              <a:lnSpc>
                <a:spcPct val="100000"/>
              </a:lnSpc>
            </a:pPr>
            <a:r>
              <a:rPr lang="en-US" sz="1800" dirty="0">
                <a:latin typeface="Times New Roman" panose="02020603050405020304" pitchFamily="18" charset="0"/>
                <a:cs typeface="Times New Roman" panose="02020603050405020304" pitchFamily="18" charset="0"/>
              </a:rPr>
              <a:t>Step 2: Set the minimum level of support. Only those elements whose support exceeds or equals the threshold support are significant. </a:t>
            </a:r>
          </a:p>
          <a:p>
            <a:pPr algn="just">
              <a:lnSpc>
                <a:spcPct val="100000"/>
              </a:lnSpc>
            </a:pPr>
            <a:r>
              <a:rPr lang="en-US" sz="1800" dirty="0">
                <a:latin typeface="Times New Roman" panose="02020603050405020304" pitchFamily="18" charset="0"/>
                <a:cs typeface="Times New Roman" panose="02020603050405020304" pitchFamily="18" charset="0"/>
              </a:rPr>
              <a:t>Step 3: All potential pairings of important elements must be made, bearing in mind that AB and BA are interchangeable. </a:t>
            </a:r>
          </a:p>
          <a:p>
            <a:pPr algn="just">
              <a:lnSpc>
                <a:spcPct val="100000"/>
              </a:lnSpc>
            </a:pPr>
            <a:r>
              <a:rPr lang="en-US" sz="1800" dirty="0">
                <a:latin typeface="Times New Roman" panose="02020603050405020304" pitchFamily="18" charset="0"/>
                <a:cs typeface="Times New Roman" panose="02020603050405020304" pitchFamily="18" charset="0"/>
              </a:rPr>
              <a:t>Step 4: Tally the number of times each pair appears in a transaction.</a:t>
            </a:r>
          </a:p>
          <a:p>
            <a:pPr algn="just">
              <a:lnSpc>
                <a:spcPct val="100000"/>
              </a:lnSpc>
            </a:pPr>
            <a:r>
              <a:rPr lang="en-US" sz="1800" dirty="0">
                <a:latin typeface="Times New Roman" panose="02020603050405020304" pitchFamily="18" charset="0"/>
                <a:cs typeface="Times New Roman" panose="02020603050405020304" pitchFamily="18" charset="0"/>
              </a:rPr>
              <a:t>Step 5: Only those sets of data that meet the criterion of support are significant. </a:t>
            </a:r>
          </a:p>
          <a:p>
            <a:pPr algn="just">
              <a:lnSpc>
                <a:spcPct val="100000"/>
              </a:lnSpc>
            </a:pPr>
            <a:r>
              <a:rPr lang="en-US" sz="1800" dirty="0">
                <a:latin typeface="Times New Roman" panose="02020603050405020304" pitchFamily="18" charset="0"/>
                <a:cs typeface="Times New Roman" panose="02020603050405020304" pitchFamily="18" charset="0"/>
              </a:rPr>
              <a:t>Step 6: Now, suppose you want to find a set of three things that may be bought together. A rule, known as self-join, is needed to build a three-item set. The item pairings OP, OB, PB, and PM state that two combinations with the same initial letter are sought from these sets.</a:t>
            </a:r>
          </a:p>
          <a:p>
            <a:pPr algn="just">
              <a:lnSpc>
                <a:spcPct val="100000"/>
              </a:lnSpc>
            </a:pPr>
            <a:r>
              <a:rPr lang="en-US" sz="1800" dirty="0">
                <a:latin typeface="Times New Roman" panose="02020603050405020304" pitchFamily="18" charset="0"/>
                <a:cs typeface="Times New Roman" panose="02020603050405020304" pitchFamily="18" charset="0"/>
              </a:rPr>
              <a:t>OPB is the result of OP and OB.</a:t>
            </a:r>
          </a:p>
          <a:p>
            <a:pPr algn="just">
              <a:lnSpc>
                <a:spcPct val="100000"/>
              </a:lnSpc>
            </a:pPr>
            <a:r>
              <a:rPr lang="en-US" sz="1800" dirty="0">
                <a:latin typeface="Times New Roman" panose="02020603050405020304" pitchFamily="18" charset="0"/>
                <a:cs typeface="Times New Roman" panose="02020603050405020304" pitchFamily="18" charset="0"/>
              </a:rPr>
              <a:t>PBM  is the result of PB and PM.</a:t>
            </a:r>
          </a:p>
          <a:p>
            <a:pPr algn="just">
              <a:lnSpc>
                <a:spcPct val="100000"/>
              </a:lnSpc>
            </a:pPr>
            <a:r>
              <a:rPr lang="en-US" sz="1800" dirty="0">
                <a:latin typeface="Times New Roman" panose="02020603050405020304" pitchFamily="18" charset="0"/>
                <a:cs typeface="Times New Roman" panose="02020603050405020304" pitchFamily="18" charset="0"/>
              </a:rPr>
              <a:t>Step 7: When the threshold criterion is applied again, you'll get the significant itemset. </a:t>
            </a: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85579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Components of Apriori algorithm:</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61134"/>
            <a:ext cx="10564428" cy="5752730"/>
          </a:xfrm>
        </p:spPr>
        <p:txBody>
          <a:bodyPr>
            <a:noAutofit/>
          </a:bodyPr>
          <a:lstStyle/>
          <a:p>
            <a:pPr algn="just">
              <a:lnSpc>
                <a:spcPct val="150000"/>
              </a:lnSpc>
            </a:pPr>
            <a:r>
              <a:rPr lang="en-US" sz="1800" b="0" i="0" dirty="0">
                <a:solidFill>
                  <a:srgbClr val="333333"/>
                </a:solidFill>
                <a:effectLst/>
                <a:latin typeface="Times New Roman" panose="02020603050405020304" pitchFamily="18" charset="0"/>
                <a:cs typeface="Times New Roman" panose="02020603050405020304" pitchFamily="18" charset="0"/>
              </a:rPr>
              <a:t>The given three components comprise the </a:t>
            </a:r>
            <a:r>
              <a:rPr lang="en-US" sz="1800" b="0" i="0" dirty="0" err="1">
                <a:solidFill>
                  <a:srgbClr val="333333"/>
                </a:solidFill>
                <a:effectLst/>
                <a:latin typeface="Times New Roman" panose="02020603050405020304" pitchFamily="18" charset="0"/>
                <a:cs typeface="Times New Roman" panose="02020603050405020304" pitchFamily="18" charset="0"/>
              </a:rPr>
              <a:t>apriori</a:t>
            </a:r>
            <a:r>
              <a:rPr lang="en-US" sz="1800" b="0" i="0" dirty="0">
                <a:solidFill>
                  <a:srgbClr val="333333"/>
                </a:solidFill>
                <a:effectLst/>
                <a:latin typeface="Times New Roman" panose="02020603050405020304" pitchFamily="18" charset="0"/>
                <a:cs typeface="Times New Roman" panose="02020603050405020304" pitchFamily="18" charset="0"/>
              </a:rPr>
              <a:t> algorithm.</a:t>
            </a:r>
          </a:p>
          <a:p>
            <a:pPr algn="just">
              <a:lnSpc>
                <a:spcPct val="150000"/>
              </a:lnSpc>
              <a:buFont typeface="+mj-lt"/>
              <a:buAutoNum type="arabicPeriod"/>
            </a:pPr>
            <a:r>
              <a:rPr lang="en-US" sz="1800" b="0" i="0" dirty="0">
                <a:solidFill>
                  <a:srgbClr val="000000"/>
                </a:solidFill>
                <a:effectLst/>
                <a:latin typeface="Times New Roman" panose="02020603050405020304" pitchFamily="18" charset="0"/>
                <a:cs typeface="Times New Roman" panose="02020603050405020304" pitchFamily="18" charset="0"/>
              </a:rPr>
              <a:t>Support</a:t>
            </a:r>
          </a:p>
          <a:p>
            <a:pPr algn="just">
              <a:lnSpc>
                <a:spcPct val="150000"/>
              </a:lnSpc>
              <a:buFont typeface="+mj-lt"/>
              <a:buAutoNum type="arabicPeriod"/>
            </a:pPr>
            <a:r>
              <a:rPr lang="en-US" sz="1800" b="0" i="0" dirty="0">
                <a:solidFill>
                  <a:srgbClr val="000000"/>
                </a:solidFill>
                <a:effectLst/>
                <a:latin typeface="Times New Roman" panose="02020603050405020304" pitchFamily="18" charset="0"/>
                <a:cs typeface="Times New Roman" panose="02020603050405020304" pitchFamily="18" charset="0"/>
              </a:rPr>
              <a:t>Confidence</a:t>
            </a:r>
          </a:p>
          <a:p>
            <a:pPr algn="just">
              <a:lnSpc>
                <a:spcPct val="150000"/>
              </a:lnSpc>
              <a:buFont typeface="+mj-lt"/>
              <a:buAutoNum type="arabicPeriod"/>
            </a:pPr>
            <a:r>
              <a:rPr lang="en-US" sz="1800" b="0" i="0" dirty="0">
                <a:solidFill>
                  <a:srgbClr val="000000"/>
                </a:solidFill>
                <a:effectLst/>
                <a:latin typeface="Times New Roman" panose="02020603050405020304" pitchFamily="18" charset="0"/>
                <a:cs typeface="Times New Roman" panose="02020603050405020304" pitchFamily="18" charset="0"/>
              </a:rPr>
              <a:t>Lift</a:t>
            </a:r>
          </a:p>
          <a:p>
            <a:pPr algn="just">
              <a:lnSpc>
                <a:spcPct val="150000"/>
              </a:lnSpc>
            </a:pPr>
            <a:r>
              <a:rPr lang="en-US" sz="1800" b="0" i="0" dirty="0">
                <a:solidFill>
                  <a:srgbClr val="333333"/>
                </a:solidFill>
                <a:effectLst/>
                <a:latin typeface="Times New Roman" panose="02020603050405020304" pitchFamily="18" charset="0"/>
                <a:cs typeface="Times New Roman" panose="02020603050405020304" pitchFamily="18" charset="0"/>
              </a:rPr>
              <a:t>Let's take an example to understand this concept.</a:t>
            </a:r>
          </a:p>
          <a:p>
            <a:pPr algn="just">
              <a:lnSpc>
                <a:spcPct val="150000"/>
              </a:lnSpc>
            </a:pPr>
            <a:r>
              <a:rPr lang="en-US" sz="1800" b="0" i="0" dirty="0">
                <a:solidFill>
                  <a:srgbClr val="333333"/>
                </a:solidFill>
                <a:effectLst/>
                <a:latin typeface="Times New Roman" panose="02020603050405020304" pitchFamily="18" charset="0"/>
                <a:cs typeface="Times New Roman" panose="02020603050405020304" pitchFamily="18" charset="0"/>
              </a:rPr>
              <a:t>Suppose you have 4000 customers transactions in a Big Bazar. You have to calculate the Support, Confidence, and Lift for two products, and you may say Biscuits and Chocolate. This is because customers frequently buy these two items together.</a:t>
            </a:r>
          </a:p>
          <a:p>
            <a:pPr algn="just">
              <a:lnSpc>
                <a:spcPct val="150000"/>
              </a:lnSpc>
            </a:pPr>
            <a:r>
              <a:rPr lang="en-US" sz="1800" b="0" i="0" dirty="0">
                <a:solidFill>
                  <a:srgbClr val="333333"/>
                </a:solidFill>
                <a:effectLst/>
                <a:latin typeface="Times New Roman" panose="02020603050405020304" pitchFamily="18" charset="0"/>
                <a:cs typeface="Times New Roman" panose="02020603050405020304" pitchFamily="18" charset="0"/>
              </a:rPr>
              <a:t>Out of 4000 transactions, </a:t>
            </a:r>
            <a:r>
              <a:rPr lang="en-US" sz="1800" b="0" i="0" dirty="0">
                <a:solidFill>
                  <a:srgbClr val="00B0F0"/>
                </a:solidFill>
                <a:effectLst/>
                <a:latin typeface="Times New Roman" panose="02020603050405020304" pitchFamily="18" charset="0"/>
                <a:cs typeface="Times New Roman" panose="02020603050405020304" pitchFamily="18" charset="0"/>
              </a:rPr>
              <a:t>400 contain Biscuits</a:t>
            </a:r>
            <a:r>
              <a:rPr lang="en-US" sz="1800" b="0" i="0" dirty="0">
                <a:solidFill>
                  <a:srgbClr val="333333"/>
                </a:solidFill>
                <a:effectLst/>
                <a:latin typeface="Times New Roman" panose="02020603050405020304" pitchFamily="18" charset="0"/>
                <a:cs typeface="Times New Roman" panose="02020603050405020304" pitchFamily="18" charset="0"/>
              </a:rPr>
              <a:t>, whereas </a:t>
            </a:r>
            <a:r>
              <a:rPr lang="en-US" sz="1800" b="0" i="0" dirty="0">
                <a:solidFill>
                  <a:srgbClr val="00B0F0"/>
                </a:solidFill>
                <a:effectLst/>
                <a:latin typeface="Times New Roman" panose="02020603050405020304" pitchFamily="18" charset="0"/>
                <a:cs typeface="Times New Roman" panose="02020603050405020304" pitchFamily="18" charset="0"/>
              </a:rPr>
              <a:t>600 contain Chocolate</a:t>
            </a:r>
            <a:r>
              <a:rPr lang="en-US" sz="1800" b="0" i="0" dirty="0">
                <a:solidFill>
                  <a:srgbClr val="333333"/>
                </a:solidFill>
                <a:effectLst/>
                <a:latin typeface="Times New Roman" panose="02020603050405020304" pitchFamily="18" charset="0"/>
                <a:cs typeface="Times New Roman" panose="02020603050405020304" pitchFamily="18" charset="0"/>
              </a:rPr>
              <a:t>, and these </a:t>
            </a:r>
            <a:r>
              <a:rPr lang="en-US" sz="1800" b="0" i="0" dirty="0">
                <a:solidFill>
                  <a:srgbClr val="00B0F0"/>
                </a:solidFill>
                <a:effectLst/>
                <a:latin typeface="Times New Roman" panose="02020603050405020304" pitchFamily="18" charset="0"/>
                <a:cs typeface="Times New Roman" panose="02020603050405020304" pitchFamily="18" charset="0"/>
              </a:rPr>
              <a:t>600 transactions include a 200 that includes Biscuits and chocolates</a:t>
            </a:r>
            <a:r>
              <a:rPr lang="en-US" sz="1800" b="0" i="0" dirty="0">
                <a:solidFill>
                  <a:srgbClr val="333333"/>
                </a:solidFill>
                <a:effectLst/>
                <a:latin typeface="Times New Roman" panose="02020603050405020304" pitchFamily="18" charset="0"/>
                <a:cs typeface="Times New Roman" panose="02020603050405020304" pitchFamily="18" charset="0"/>
              </a:rPr>
              <a:t>. Using this data, we will find out the support, confidence, and lift.</a:t>
            </a: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17046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Components of Apriori algorithm:</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461639" y="861134"/>
            <a:ext cx="11407805" cy="5752730"/>
          </a:xfrm>
        </p:spPr>
        <p:txBody>
          <a:bodyPr>
            <a:noAutofit/>
          </a:bodyPr>
          <a:lstStyle/>
          <a:p>
            <a:pPr marL="342900" indent="-342900" algn="just">
              <a:lnSpc>
                <a:spcPct val="100000"/>
              </a:lnSpc>
              <a:buFont typeface="+mj-lt"/>
              <a:buAutoNum type="arabicPeriod"/>
            </a:pPr>
            <a:r>
              <a:rPr lang="en-US" sz="1800" dirty="0">
                <a:solidFill>
                  <a:srgbClr val="00B0F0"/>
                </a:solidFill>
                <a:latin typeface="Times New Roman" panose="02020603050405020304" pitchFamily="18" charset="0"/>
                <a:cs typeface="Times New Roman" panose="02020603050405020304" pitchFamily="18" charset="0"/>
              </a:rPr>
              <a:t>Support</a:t>
            </a:r>
            <a:r>
              <a:rPr lang="en-US" sz="1800" dirty="0">
                <a:latin typeface="Times New Roman" panose="02020603050405020304" pitchFamily="18" charset="0"/>
                <a:cs typeface="Times New Roman" panose="02020603050405020304" pitchFamily="18" charset="0"/>
              </a:rPr>
              <a:t> refers to the default popularity of any product. You find the support as a quotient of the division of the number of transactions comprising that product by the total number of transactions. Hence, we get</a:t>
            </a:r>
          </a:p>
          <a:p>
            <a:pPr algn="just">
              <a:lnSpc>
                <a:spcPct val="100000"/>
              </a:lnSpc>
            </a:pPr>
            <a:r>
              <a:rPr lang="en-US" sz="1800" dirty="0">
                <a:latin typeface="Times New Roman" panose="02020603050405020304" pitchFamily="18" charset="0"/>
                <a:cs typeface="Times New Roman" panose="02020603050405020304" pitchFamily="18" charset="0"/>
              </a:rPr>
              <a:t>		Support (Biscuits) = (Transactions relating biscuits) / (Total transactions)</a:t>
            </a:r>
          </a:p>
          <a:p>
            <a:pPr algn="just">
              <a:lnSpc>
                <a:spcPct val="100000"/>
              </a:lnSpc>
            </a:pPr>
            <a:r>
              <a:rPr lang="en-US" sz="1800" dirty="0">
                <a:latin typeface="Times New Roman" panose="02020603050405020304" pitchFamily="18" charset="0"/>
                <a:cs typeface="Times New Roman" panose="02020603050405020304" pitchFamily="18" charset="0"/>
              </a:rPr>
              <a:t>		= 400/4000 = 10 percent.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marL="342900" indent="-342900" algn="just">
              <a:lnSpc>
                <a:spcPct val="100000"/>
              </a:lnSpc>
              <a:buFont typeface="+mj-lt"/>
              <a:buAutoNum type="arabicPeriod" startAt="2"/>
            </a:pPr>
            <a:r>
              <a:rPr lang="en-US" sz="1800" dirty="0">
                <a:solidFill>
                  <a:srgbClr val="00B0F0"/>
                </a:solidFill>
                <a:latin typeface="Times New Roman" panose="02020603050405020304" pitchFamily="18" charset="0"/>
                <a:cs typeface="Times New Roman" panose="02020603050405020304" pitchFamily="18" charset="0"/>
              </a:rPr>
              <a:t>Confidence</a:t>
            </a:r>
            <a:r>
              <a:rPr lang="en-US" sz="1800" dirty="0">
                <a:latin typeface="Times New Roman" panose="02020603050405020304" pitchFamily="18" charset="0"/>
                <a:cs typeface="Times New Roman" panose="02020603050405020304" pitchFamily="18" charset="0"/>
              </a:rPr>
              <a:t> refers to the possibility that the customers bought both biscuits and chocolates together. So, you need to divide the number of transactions that comprise both biscuits and chocolates by the total number of transactions to get the confidence.</a:t>
            </a:r>
          </a:p>
          <a:p>
            <a:pPr algn="just">
              <a:lnSpc>
                <a:spcPct val="100000"/>
              </a:lnSpc>
            </a:pPr>
            <a:r>
              <a:rPr lang="en-US" sz="1800" dirty="0">
                <a:latin typeface="Times New Roman" panose="02020603050405020304" pitchFamily="18" charset="0"/>
                <a:cs typeface="Times New Roman" panose="02020603050405020304" pitchFamily="18" charset="0"/>
              </a:rPr>
              <a:t>	Confidence = (Transactions relating both biscuits and Chocolate) / (Total transactions involving Biscuits)</a:t>
            </a:r>
          </a:p>
          <a:p>
            <a:pPr algn="just">
              <a:lnSpc>
                <a:spcPct val="100000"/>
              </a:lnSpc>
            </a:pPr>
            <a:r>
              <a:rPr lang="en-US" sz="1800" dirty="0">
                <a:latin typeface="Times New Roman" panose="02020603050405020304" pitchFamily="18" charset="0"/>
                <a:cs typeface="Times New Roman" panose="02020603050405020304" pitchFamily="18" charset="0"/>
              </a:rPr>
              <a:t>		= 200/400 = 50 percent.</a:t>
            </a:r>
          </a:p>
          <a:p>
            <a:pPr algn="just">
              <a:lnSpc>
                <a:spcPct val="100000"/>
              </a:lnSpc>
            </a:pPr>
            <a:r>
              <a:rPr lang="en-US" sz="1800" dirty="0">
                <a:latin typeface="Times New Roman" panose="02020603050405020304" pitchFamily="18" charset="0"/>
                <a:cs typeface="Times New Roman" panose="02020603050405020304" pitchFamily="18" charset="0"/>
              </a:rPr>
              <a:t>It means that </a:t>
            </a:r>
            <a:r>
              <a:rPr lang="en-US" sz="1800" dirty="0">
                <a:solidFill>
                  <a:srgbClr val="00B0F0"/>
                </a:solidFill>
                <a:latin typeface="Times New Roman" panose="02020603050405020304" pitchFamily="18" charset="0"/>
                <a:cs typeface="Times New Roman" panose="02020603050405020304" pitchFamily="18" charset="0"/>
              </a:rPr>
              <a:t>50 percent of customers who bought biscuits bought chocolates also</a:t>
            </a:r>
            <a:r>
              <a:rPr lang="en-US" sz="1800" dirty="0">
                <a:latin typeface="Times New Roman" panose="02020603050405020304" pitchFamily="18" charset="0"/>
                <a:cs typeface="Times New Roman" panose="02020603050405020304" pitchFamily="18" charset="0"/>
              </a:rPr>
              <a:t>.</a:t>
            </a:r>
          </a:p>
          <a:p>
            <a:pPr algn="just">
              <a:lnSpc>
                <a:spcPct val="100000"/>
              </a:lnSpc>
            </a:pPr>
            <a:r>
              <a:rPr lang="en-US" sz="1800" dirty="0">
                <a:latin typeface="Times New Roman" panose="02020603050405020304" pitchFamily="18" charset="0"/>
                <a:cs typeface="Times New Roman" panose="02020603050405020304" pitchFamily="18" charset="0"/>
              </a:rPr>
              <a:t>lift refers to the increase in the ratio of the sale of chocolates when you sell biscuits. The mathematical equations of lift are given below.</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Lift = (Confidence (Biscuits - chocolates)/ (Support (Biscuits)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 50/10 = 5</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It means that the probability of people buying both biscuits and chocolates together is five times more than that of purchasing the biscuits alone. If the lift value is below one, it requires that the people are unlikely to buy both the items together. Larger the value, the better is the combination.</a:t>
            </a: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91698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Components of Apriori algorithm:</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461639" y="1225118"/>
            <a:ext cx="11407805" cy="5388746"/>
          </a:xfrm>
        </p:spPr>
        <p:txBody>
          <a:bodyPr>
            <a:noAutofit/>
          </a:bodyPr>
          <a:lstStyle/>
          <a:p>
            <a:pPr marL="342900" indent="-342900" algn="just">
              <a:lnSpc>
                <a:spcPct val="100000"/>
              </a:lnSpc>
              <a:buFont typeface="+mj-lt"/>
              <a:buAutoNum type="arabicPeriod" startAt="3"/>
            </a:pPr>
            <a:r>
              <a:rPr lang="en-US" sz="1800" dirty="0">
                <a:solidFill>
                  <a:srgbClr val="00B0F0"/>
                </a:solidFill>
                <a:latin typeface="Times New Roman" panose="02020603050405020304" pitchFamily="18" charset="0"/>
                <a:cs typeface="Times New Roman" panose="02020603050405020304" pitchFamily="18" charset="0"/>
              </a:rPr>
              <a:t>lift</a:t>
            </a:r>
            <a:r>
              <a:rPr lang="en-US" sz="1800" dirty="0">
                <a:latin typeface="Times New Roman" panose="02020603050405020304" pitchFamily="18" charset="0"/>
                <a:cs typeface="Times New Roman" panose="02020603050405020304" pitchFamily="18" charset="0"/>
              </a:rPr>
              <a:t> refers to the increase in the ratio of the sale of chocolates when you sell biscuits. The mathematical equations of lift are given below.</a:t>
            </a:r>
          </a:p>
          <a:p>
            <a:pPr algn="just">
              <a:lnSpc>
                <a:spcPct val="100000"/>
              </a:lnSpc>
            </a:pPr>
            <a:r>
              <a:rPr lang="en-US" sz="1800" dirty="0">
                <a:latin typeface="Times New Roman" panose="02020603050405020304" pitchFamily="18" charset="0"/>
                <a:cs typeface="Times New Roman" panose="02020603050405020304" pitchFamily="18" charset="0"/>
              </a:rPr>
              <a:t>	Lift = (Confidence (Biscuits - chocolates)/ (Support (Biscuits)</a:t>
            </a:r>
          </a:p>
          <a:p>
            <a:pPr algn="just">
              <a:lnSpc>
                <a:spcPct val="100000"/>
              </a:lnSpc>
            </a:pPr>
            <a:r>
              <a:rPr lang="en-US" sz="1800" dirty="0">
                <a:latin typeface="Times New Roman" panose="02020603050405020304" pitchFamily="18" charset="0"/>
                <a:cs typeface="Times New Roman" panose="02020603050405020304" pitchFamily="18" charset="0"/>
              </a:rPr>
              <a:t>		= 50/10 = 5</a:t>
            </a:r>
          </a:p>
          <a:p>
            <a:pPr algn="just">
              <a:lnSpc>
                <a:spcPct val="100000"/>
              </a:lnSpc>
            </a:pPr>
            <a:r>
              <a:rPr lang="en-US" sz="1800" dirty="0">
                <a:latin typeface="Times New Roman" panose="02020603050405020304" pitchFamily="18" charset="0"/>
                <a:cs typeface="Times New Roman" panose="02020603050405020304" pitchFamily="18" charset="0"/>
              </a:rPr>
              <a:t>It means that the </a:t>
            </a:r>
            <a:r>
              <a:rPr lang="en-US" sz="1800" dirty="0">
                <a:solidFill>
                  <a:srgbClr val="00B0F0"/>
                </a:solidFill>
                <a:latin typeface="Times New Roman" panose="02020603050405020304" pitchFamily="18" charset="0"/>
                <a:cs typeface="Times New Roman" panose="02020603050405020304" pitchFamily="18" charset="0"/>
              </a:rPr>
              <a:t>probability of people buying both biscuits and chocolates together is five times more than that of purchasing the biscuits alone</a:t>
            </a:r>
            <a:r>
              <a:rPr lang="en-US" sz="1800" dirty="0">
                <a:latin typeface="Times New Roman" panose="02020603050405020304" pitchFamily="18" charset="0"/>
                <a:cs typeface="Times New Roman" panose="02020603050405020304" pitchFamily="18" charset="0"/>
              </a:rPr>
              <a:t>. </a:t>
            </a:r>
          </a:p>
          <a:p>
            <a:pPr algn="just">
              <a:lnSpc>
                <a:spcPct val="100000"/>
              </a:lnSpc>
            </a:pPr>
            <a:r>
              <a:rPr lang="en-US" sz="1800" dirty="0">
                <a:latin typeface="Times New Roman" panose="02020603050405020304" pitchFamily="18" charset="0"/>
                <a:cs typeface="Times New Roman" panose="02020603050405020304" pitchFamily="18" charset="0"/>
              </a:rPr>
              <a:t>If the lift value is below </a:t>
            </a:r>
            <a:r>
              <a:rPr lang="en-US" sz="1800" dirty="0">
                <a:solidFill>
                  <a:srgbClr val="00B0F0"/>
                </a:solidFill>
                <a:latin typeface="Times New Roman" panose="02020603050405020304" pitchFamily="18" charset="0"/>
                <a:cs typeface="Times New Roman" panose="02020603050405020304" pitchFamily="18" charset="0"/>
              </a:rPr>
              <a:t>one</a:t>
            </a:r>
            <a:r>
              <a:rPr lang="en-US" sz="1800" dirty="0">
                <a:latin typeface="Times New Roman" panose="02020603050405020304" pitchFamily="18" charset="0"/>
                <a:cs typeface="Times New Roman" panose="02020603050405020304" pitchFamily="18" charset="0"/>
              </a:rPr>
              <a:t>, it requires that the people are unlikely to buy both the items together. Larger the value, the better is the combination.</a:t>
            </a: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429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B06BDEA8-B7FB-235E-73E3-940A745DB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60" y="958788"/>
            <a:ext cx="11212497" cy="5637321"/>
          </a:xfrm>
          <a:prstGeom prst="rect">
            <a:avLst/>
          </a:prstGeom>
        </p:spPr>
      </p:pic>
    </p:spTree>
    <p:extLst>
      <p:ext uri="{BB962C8B-B14F-4D97-AF65-F5344CB8AC3E}">
        <p14:creationId xmlns:p14="http://schemas.microsoft.com/office/powerpoint/2010/main" val="13290329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smtClean="0">
                <a:solidFill>
                  <a:srgbClr val="0070C0"/>
                </a:solidFill>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
            </a:r>
            <a:br>
              <a:rPr lang="en-IN" sz="2800" dirty="0">
                <a:latin typeface="Times New Roman" panose="02020603050405020304" pitchFamily="18" charset="0"/>
                <a:cs typeface="Times New Roman" panose="02020603050405020304" pitchFamily="18" charset="0"/>
              </a:rPr>
            </a:br>
            <a:r>
              <a:rPr lang="en-IN" sz="2800" dirty="0" err="1">
                <a:solidFill>
                  <a:srgbClr val="00B0F0"/>
                </a:solidFill>
                <a:latin typeface="Times New Roman" panose="02020603050405020304" pitchFamily="18" charset="0"/>
                <a:cs typeface="Times New Roman" panose="02020603050405020304" pitchFamily="18" charset="0"/>
              </a:rPr>
              <a:t>Apriori</a:t>
            </a:r>
            <a:r>
              <a:rPr lang="en-IN" sz="2800" dirty="0">
                <a:solidFill>
                  <a:srgbClr val="00B0F0"/>
                </a:solidFill>
                <a:latin typeface="Times New Roman" panose="02020603050405020304" pitchFamily="18" charset="0"/>
                <a:cs typeface="Times New Roman" panose="02020603050405020304" pitchFamily="18" charset="0"/>
              </a:rPr>
              <a:t> Algorithm</a:t>
            </a:r>
            <a:r>
              <a:rPr lang="en-IN" sz="2800" dirty="0">
                <a:latin typeface="Times New Roman" panose="02020603050405020304" pitchFamily="18" charset="0"/>
                <a:cs typeface="Times New Roman" panose="02020603050405020304" pitchFamily="18" charset="0"/>
              </a:rPr>
              <a:t>: Market basket </a:t>
            </a:r>
            <a:r>
              <a:rPr lang="en-IN" sz="2800" dirty="0" smtClean="0">
                <a:latin typeface="Times New Roman" panose="02020603050405020304" pitchFamily="18" charset="0"/>
                <a:cs typeface="Times New Roman" panose="02020603050405020304" pitchFamily="18" charset="0"/>
              </a:rPr>
              <a:t>analysis</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461639" y="1225118"/>
            <a:ext cx="11407805" cy="5388746"/>
          </a:xfrm>
        </p:spPr>
        <p:txBody>
          <a:bodyPr>
            <a:noAutofit/>
          </a:bodyPr>
          <a:lstStyle/>
          <a:p>
            <a:pPr algn="l"/>
            <a:r>
              <a:rPr lang="en-US" sz="2800" b="1" dirty="0"/>
              <a:t>Market Basket Analysis</a:t>
            </a:r>
            <a:r>
              <a:rPr lang="en-US" sz="2800" dirty="0"/>
              <a:t>:</a:t>
            </a:r>
          </a:p>
          <a:p>
            <a:pPr lvl="1" algn="l"/>
            <a:r>
              <a:rPr lang="en-US" sz="2800" dirty="0"/>
              <a:t>Once frequent item sets and association rules are identified, retailers can use them to gain insights into customer purchasing behavior.</a:t>
            </a:r>
          </a:p>
          <a:p>
            <a:pPr lvl="1" algn="l"/>
            <a:r>
              <a:rPr lang="en-US" sz="2800" dirty="0"/>
              <a:t>Retailers can optimize product placement by grouping frequently co-purchased items together on store shelves or in online recommendations.</a:t>
            </a:r>
          </a:p>
          <a:p>
            <a:pPr lvl="1" algn="l"/>
            <a:r>
              <a:rPr lang="en-US" sz="2800" dirty="0"/>
              <a:t>Targeted marketing strategies can be developed based on association rules, such as offering discounts or promotions on items that are often purchased together.</a:t>
            </a: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27166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smtClean="0">
                <a:solidFill>
                  <a:srgbClr val="0070C0"/>
                </a:solidFill>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
            </a:r>
            <a:br>
              <a:rPr lang="en-IN" sz="2800" dirty="0">
                <a:latin typeface="Times New Roman" panose="02020603050405020304" pitchFamily="18" charset="0"/>
                <a:cs typeface="Times New Roman" panose="02020603050405020304" pitchFamily="18" charset="0"/>
              </a:rPr>
            </a:br>
            <a:r>
              <a:rPr lang="en-IN" sz="2800" dirty="0" err="1">
                <a:solidFill>
                  <a:srgbClr val="00B0F0"/>
                </a:solidFill>
                <a:latin typeface="Times New Roman" panose="02020603050405020304" pitchFamily="18" charset="0"/>
                <a:cs typeface="Times New Roman" panose="02020603050405020304" pitchFamily="18" charset="0"/>
              </a:rPr>
              <a:t>Apriori</a:t>
            </a:r>
            <a:r>
              <a:rPr lang="en-IN" sz="2800" dirty="0">
                <a:solidFill>
                  <a:srgbClr val="00B0F0"/>
                </a:solidFill>
                <a:latin typeface="Times New Roman" panose="02020603050405020304" pitchFamily="18" charset="0"/>
                <a:cs typeface="Times New Roman" panose="02020603050405020304" pitchFamily="18" charset="0"/>
              </a:rPr>
              <a:t> </a:t>
            </a:r>
            <a:r>
              <a:rPr lang="en-IN" sz="2800" dirty="0" err="1" smtClean="0">
                <a:solidFill>
                  <a:srgbClr val="00B0F0"/>
                </a:solidFill>
                <a:latin typeface="Times New Roman" panose="02020603050405020304" pitchFamily="18" charset="0"/>
                <a:cs typeface="Times New Roman" panose="02020603050405020304" pitchFamily="18" charset="0"/>
              </a:rPr>
              <a:t>Algorithm</a:t>
            </a:r>
            <a:r>
              <a:rPr lang="en-IN" sz="2800" dirty="0" err="1" smtClean="0">
                <a:latin typeface="Times New Roman" panose="02020603050405020304" pitchFamily="18" charset="0"/>
                <a:cs typeface="Times New Roman" panose="02020603050405020304" pitchFamily="18" charset="0"/>
              </a:rPr>
              <a:t>:Association</a:t>
            </a:r>
            <a:r>
              <a:rPr lang="en-IN" sz="2800" dirty="0" smtClean="0">
                <a:latin typeface="Times New Roman" panose="02020603050405020304" pitchFamily="18" charset="0"/>
                <a:cs typeface="Times New Roman" panose="02020603050405020304" pitchFamily="18" charset="0"/>
              </a:rPr>
              <a:t> Rules</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84195" y="1321834"/>
            <a:ext cx="11407805" cy="5388746"/>
          </a:xfrm>
        </p:spPr>
        <p:txBody>
          <a:bodyPr>
            <a:noAutofit/>
          </a:bodyPr>
          <a:lstStyle/>
          <a:p>
            <a:pPr algn="l"/>
            <a:r>
              <a:rPr lang="en-US" b="1" dirty="0"/>
              <a:t>Association Rules</a:t>
            </a:r>
            <a:r>
              <a:rPr lang="en-US" dirty="0"/>
              <a:t>:</a:t>
            </a:r>
          </a:p>
          <a:p>
            <a:pPr lvl="1" algn="l"/>
            <a:r>
              <a:rPr lang="en-US" b="1" dirty="0"/>
              <a:t>Definition</a:t>
            </a:r>
            <a:r>
              <a:rPr lang="en-US" dirty="0"/>
              <a:t>: Association rules are if-then statements that express relationships between sets of items in the data. They are derived from frequent item sets identified by the </a:t>
            </a:r>
            <a:r>
              <a:rPr lang="en-US" dirty="0" err="1"/>
              <a:t>Apriori</a:t>
            </a:r>
            <a:r>
              <a:rPr lang="en-US" dirty="0"/>
              <a:t> algorithm.</a:t>
            </a:r>
          </a:p>
          <a:p>
            <a:pPr lvl="1" algn="l"/>
            <a:r>
              <a:rPr lang="en-US" b="1" dirty="0"/>
              <a:t>Example Rule</a:t>
            </a:r>
            <a:r>
              <a:rPr lang="en-US" dirty="0"/>
              <a:t>: An example of an association rule could be "If {milk, bread} are purchased, then {eggs} are likely to be purchased."</a:t>
            </a:r>
          </a:p>
          <a:p>
            <a:pPr lvl="1" algn="l"/>
            <a:r>
              <a:rPr lang="en-US" b="1" dirty="0"/>
              <a:t>Metrics</a:t>
            </a:r>
            <a:r>
              <a:rPr lang="en-US" dirty="0"/>
              <a:t>: Association rules are typically evaluated based on two metrics: support and confidence.</a:t>
            </a:r>
          </a:p>
          <a:p>
            <a:pPr lvl="2" algn="l"/>
            <a:r>
              <a:rPr lang="en-US" b="1" dirty="0"/>
              <a:t>Support</a:t>
            </a:r>
            <a:r>
              <a:rPr lang="en-US" dirty="0"/>
              <a:t>: The support of a rule is the proportion of transactions that contain both the antecedent (the items on the left-hand side) and the consequent (the items on the right-hand side) of the rule.</a:t>
            </a:r>
          </a:p>
          <a:p>
            <a:pPr lvl="2" algn="l"/>
            <a:r>
              <a:rPr lang="en-US" b="1" dirty="0"/>
              <a:t>Confidence</a:t>
            </a:r>
            <a:r>
              <a:rPr lang="en-US" dirty="0"/>
              <a:t>: Confidence measures the reliability of the rule and is calculated as the proportion of transactions containing the antecedent that also contain the consequent.</a:t>
            </a:r>
          </a:p>
          <a:p>
            <a:pPr lvl="1" algn="l"/>
            <a:r>
              <a:rPr lang="en-US" b="1" dirty="0"/>
              <a:t>Rule Generation</a:t>
            </a:r>
            <a:r>
              <a:rPr lang="en-US" dirty="0"/>
              <a:t>: Association rules are generated from frequent item sets by considering all possible combinations of items within those sets</a:t>
            </a:r>
            <a:r>
              <a:rPr lang="en-US" dirty="0" smtClean="0"/>
              <a:t>.</a:t>
            </a:r>
          </a:p>
          <a:p>
            <a:pPr lvl="1" algn="l"/>
            <a:endParaRPr lang="en-US" dirty="0"/>
          </a:p>
          <a:p>
            <a:pPr lvl="1" algn="l"/>
            <a:r>
              <a:rPr lang="en-US" dirty="0"/>
              <a:t>In summary, the </a:t>
            </a:r>
            <a:r>
              <a:rPr lang="en-US" dirty="0" err="1"/>
              <a:t>Apriori</a:t>
            </a:r>
            <a:r>
              <a:rPr lang="en-US" dirty="0"/>
              <a:t> algorithm enables the discovery of frequent item sets, while association rules derived from these item sets provide actionable insights for market basket analysis and retail optimization.</a:t>
            </a: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002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Unit-II: Mining Association and Supervised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24000" y="1367161"/>
            <a:ext cx="9144000" cy="3890639"/>
          </a:xfrm>
        </p:spPr>
        <p:txBody>
          <a:bodyPr/>
          <a:lstStyle/>
          <a:p>
            <a:pPr marL="342900" indent="-34290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xmlns="" id="{A7CDDC9A-4C7A-11C4-5824-347406F80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37" y="1238060"/>
            <a:ext cx="8580864" cy="4381880"/>
          </a:xfrm>
          <a:prstGeom prst="rect">
            <a:avLst/>
          </a:prstGeom>
        </p:spPr>
      </p:pic>
    </p:spTree>
    <p:extLst>
      <p:ext uri="{BB962C8B-B14F-4D97-AF65-F5344CB8AC3E}">
        <p14:creationId xmlns:p14="http://schemas.microsoft.com/office/powerpoint/2010/main" val="4021785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Example: Simple linear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1038687"/>
            <a:ext cx="11283517" cy="5763161"/>
          </a:xfrm>
        </p:spPr>
        <p:txBody>
          <a:bodyPr>
            <a:noAutofit/>
          </a:bodyPr>
          <a:lstStyle/>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C428E9AA-15D6-9165-02F4-5F7299693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4" y="772357"/>
            <a:ext cx="11712606" cy="5637322"/>
          </a:xfrm>
          <a:prstGeom prst="rect">
            <a:avLst/>
          </a:prstGeom>
        </p:spPr>
      </p:pic>
    </p:spTree>
    <p:extLst>
      <p:ext uri="{BB962C8B-B14F-4D97-AF65-F5344CB8AC3E}">
        <p14:creationId xmlns:p14="http://schemas.microsoft.com/office/powerpoint/2010/main" val="3006955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Applying Linear Regression Model to Real-life Problems?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682689"/>
            <a:ext cx="11283517" cy="5869031"/>
          </a:xfrm>
        </p:spPr>
        <p:txBody>
          <a:bodyPr>
            <a:noAutofit/>
          </a:bodyPr>
          <a:lstStyle/>
          <a:p>
            <a:pPr marL="285750" indent="-285750" algn="just">
              <a:lnSpc>
                <a:spcPct val="15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In agriculture</a:t>
            </a:r>
            <a:r>
              <a:rPr lang="en-US" sz="1800" dirty="0">
                <a:solidFill>
                  <a:srgbClr val="222222"/>
                </a:solidFill>
                <a:latin typeface="Times New Roman" panose="02020603050405020304" pitchFamily="18" charset="0"/>
                <a:cs typeface="Times New Roman" panose="02020603050405020304" pitchFamily="18" charset="0"/>
              </a:rPr>
              <a:t>, linear Regression can be used to predict the amount of </a:t>
            </a:r>
            <a:r>
              <a:rPr lang="en-US" sz="1800" dirty="0">
                <a:solidFill>
                  <a:srgbClr val="00B0F0"/>
                </a:solidFill>
                <a:latin typeface="Times New Roman" panose="02020603050405020304" pitchFamily="18" charset="0"/>
                <a:cs typeface="Times New Roman" panose="02020603050405020304" pitchFamily="18" charset="0"/>
              </a:rPr>
              <a:t>rainfall and crop yield</a:t>
            </a:r>
            <a:r>
              <a:rPr lang="en-US" sz="1800" dirty="0">
                <a:solidFill>
                  <a:srgbClr val="222222"/>
                </a:solidFill>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I</a:t>
            </a:r>
            <a:r>
              <a:rPr lang="en-US" sz="1800" b="0" i="0" dirty="0">
                <a:solidFill>
                  <a:srgbClr val="00B0F0"/>
                </a:solidFill>
                <a:effectLst/>
                <a:latin typeface="Times New Roman" panose="02020603050405020304" pitchFamily="18" charset="0"/>
                <a:cs typeface="Times New Roman" panose="02020603050405020304" pitchFamily="18" charset="0"/>
              </a:rPr>
              <a:t>n banking</a:t>
            </a:r>
            <a:r>
              <a:rPr lang="en-US" sz="1800" b="0" i="0" dirty="0">
                <a:solidFill>
                  <a:srgbClr val="231F20"/>
                </a:solidFill>
                <a:effectLst/>
                <a:latin typeface="Times New Roman" panose="02020603050405020304" pitchFamily="18" charset="0"/>
                <a:cs typeface="Times New Roman" panose="02020603050405020304" pitchFamily="18" charset="0"/>
              </a:rPr>
              <a:t>, it is implemented to predict the probability of </a:t>
            </a:r>
            <a:r>
              <a:rPr lang="en-US" sz="1800" b="0" i="0" dirty="0">
                <a:solidFill>
                  <a:srgbClr val="00B0F0"/>
                </a:solidFill>
                <a:effectLst/>
                <a:latin typeface="Times New Roman" panose="02020603050405020304" pitchFamily="18" charset="0"/>
                <a:cs typeface="Times New Roman" panose="02020603050405020304" pitchFamily="18" charset="0"/>
              </a:rPr>
              <a:t>loan defaults</a:t>
            </a:r>
            <a:r>
              <a:rPr lang="en-US" sz="1800" b="0" i="0" dirty="0">
                <a:solidFill>
                  <a:srgbClr val="231F20"/>
                </a:solidFill>
                <a:effectLst/>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In f</a:t>
            </a:r>
            <a:r>
              <a:rPr lang="en-US" sz="1800" b="0" i="0" dirty="0">
                <a:solidFill>
                  <a:srgbClr val="00B0F0"/>
                </a:solidFill>
                <a:effectLst/>
                <a:latin typeface="Times New Roman" panose="02020603050405020304" pitchFamily="18" charset="0"/>
                <a:cs typeface="Times New Roman" panose="02020603050405020304" pitchFamily="18" charset="0"/>
              </a:rPr>
              <a:t>inance sector</a:t>
            </a:r>
            <a:r>
              <a:rPr lang="en-US" sz="1800" b="0" i="0" dirty="0">
                <a:solidFill>
                  <a:srgbClr val="231F20"/>
                </a:solidFill>
                <a:effectLst/>
                <a:latin typeface="Times New Roman" panose="02020603050405020304" pitchFamily="18" charset="0"/>
                <a:cs typeface="Times New Roman" panose="02020603050405020304" pitchFamily="18" charset="0"/>
              </a:rPr>
              <a:t>, linear Regression is used to predict </a:t>
            </a:r>
            <a:r>
              <a:rPr lang="en-US" sz="1800" b="0" i="0" dirty="0">
                <a:solidFill>
                  <a:srgbClr val="00B0F0"/>
                </a:solidFill>
                <a:effectLst/>
                <a:latin typeface="Times New Roman" panose="02020603050405020304" pitchFamily="18" charset="0"/>
                <a:cs typeface="Times New Roman" panose="02020603050405020304" pitchFamily="18" charset="0"/>
              </a:rPr>
              <a:t>stock prices </a:t>
            </a:r>
            <a:r>
              <a:rPr lang="en-US" sz="1800" b="0" i="0" dirty="0">
                <a:solidFill>
                  <a:srgbClr val="231F20"/>
                </a:solidFill>
                <a:effectLst/>
                <a:latin typeface="Times New Roman" panose="02020603050405020304" pitchFamily="18" charset="0"/>
                <a:cs typeface="Times New Roman" panose="02020603050405020304" pitchFamily="18" charset="0"/>
              </a:rPr>
              <a:t>and assess associated risks.</a:t>
            </a:r>
          </a:p>
          <a:p>
            <a:pPr marL="285750" indent="-285750" algn="just">
              <a:lnSpc>
                <a:spcPct val="150000"/>
              </a:lnSpc>
              <a:buFont typeface="Arial" panose="020B0604020202020204" pitchFamily="34" charset="0"/>
              <a:buChar char="•"/>
            </a:pPr>
            <a:r>
              <a:rPr lang="en-US" sz="1800" b="0" i="0" dirty="0">
                <a:solidFill>
                  <a:srgbClr val="231F20"/>
                </a:solidFill>
                <a:effectLst/>
                <a:latin typeface="Times New Roman" panose="02020603050405020304" pitchFamily="18" charset="0"/>
                <a:cs typeface="Times New Roman" panose="02020603050405020304" pitchFamily="18" charset="0"/>
              </a:rPr>
              <a:t> </a:t>
            </a:r>
            <a:r>
              <a:rPr lang="en-US" sz="1800" b="0" i="0" dirty="0">
                <a:solidFill>
                  <a:srgbClr val="00B0F0"/>
                </a:solidFill>
                <a:effectLst/>
                <a:latin typeface="Times New Roman" panose="02020603050405020304" pitchFamily="18" charset="0"/>
                <a:cs typeface="Times New Roman" panose="02020603050405020304" pitchFamily="18" charset="0"/>
              </a:rPr>
              <a:t>In healthcare sector</a:t>
            </a:r>
            <a:r>
              <a:rPr lang="en-US" sz="1800" b="0" i="0" dirty="0">
                <a:solidFill>
                  <a:srgbClr val="231F20"/>
                </a:solidFill>
                <a:effectLst/>
                <a:latin typeface="Times New Roman" panose="02020603050405020304" pitchFamily="18" charset="0"/>
                <a:cs typeface="Times New Roman" panose="02020603050405020304" pitchFamily="18" charset="0"/>
              </a:rPr>
              <a:t>, linear Regression is helpful in modeling </a:t>
            </a:r>
            <a:r>
              <a:rPr lang="en-US" sz="1800" b="0" i="0" dirty="0">
                <a:solidFill>
                  <a:srgbClr val="00B0F0"/>
                </a:solidFill>
                <a:effectLst/>
                <a:latin typeface="Times New Roman" panose="02020603050405020304" pitchFamily="18" charset="0"/>
                <a:cs typeface="Times New Roman" panose="02020603050405020304" pitchFamily="18" charset="0"/>
              </a:rPr>
              <a:t>healthcare costs</a:t>
            </a:r>
            <a:r>
              <a:rPr lang="en-US" sz="1800" b="0" i="0" dirty="0">
                <a:solidFill>
                  <a:srgbClr val="231F20"/>
                </a:solidFill>
                <a:effectLst/>
                <a:latin typeface="Times New Roman" panose="02020603050405020304" pitchFamily="18" charset="0"/>
                <a:cs typeface="Times New Roman" panose="02020603050405020304" pitchFamily="18" charset="0"/>
              </a:rPr>
              <a:t>, predicting the </a:t>
            </a:r>
            <a:r>
              <a:rPr lang="en-US" sz="1800" b="0" i="0" dirty="0">
                <a:solidFill>
                  <a:srgbClr val="00B0F0"/>
                </a:solidFill>
                <a:effectLst/>
                <a:latin typeface="Times New Roman" panose="02020603050405020304" pitchFamily="18" charset="0"/>
                <a:cs typeface="Times New Roman" panose="02020603050405020304" pitchFamily="18" charset="0"/>
              </a:rPr>
              <a:t>length of stay in hospitals for patients</a:t>
            </a:r>
            <a:r>
              <a:rPr lang="en-US" sz="1800" b="0" i="0" dirty="0">
                <a:solidFill>
                  <a:srgbClr val="231F20"/>
                </a:solidFill>
                <a:effectLst/>
                <a:latin typeface="Times New Roman" panose="02020603050405020304" pitchFamily="18" charset="0"/>
                <a:cs typeface="Times New Roman" panose="02020603050405020304" pitchFamily="18" charset="0"/>
              </a:rPr>
              <a:t>, etc.  </a:t>
            </a:r>
          </a:p>
          <a:p>
            <a:pPr marL="285750" indent="-285750" algn="just">
              <a:lnSpc>
                <a:spcPct val="150000"/>
              </a:lnSpc>
              <a:buFont typeface="Arial" panose="020B0604020202020204" pitchFamily="34" charset="0"/>
              <a:buChar char="•"/>
            </a:pPr>
            <a:r>
              <a:rPr lang="en-US" sz="1800" b="0" i="0" dirty="0">
                <a:solidFill>
                  <a:srgbClr val="00B0F0"/>
                </a:solidFill>
                <a:effectLst/>
                <a:latin typeface="Times New Roman" panose="02020603050405020304" pitchFamily="18" charset="0"/>
                <a:cs typeface="Times New Roman" panose="02020603050405020304" pitchFamily="18" charset="0"/>
              </a:rPr>
              <a:t>In the domain of sports analytics</a:t>
            </a:r>
            <a:r>
              <a:rPr lang="en-US" sz="1800" b="0" i="0" dirty="0">
                <a:solidFill>
                  <a:srgbClr val="231F20"/>
                </a:solidFill>
                <a:effectLst/>
                <a:latin typeface="Times New Roman" panose="02020603050405020304" pitchFamily="18" charset="0"/>
                <a:cs typeface="Times New Roman" panose="02020603050405020304" pitchFamily="18" charset="0"/>
              </a:rPr>
              <a:t>, Linear Regression can be used to predict the </a:t>
            </a:r>
            <a:r>
              <a:rPr lang="en-US" sz="1800" b="0" i="0" dirty="0">
                <a:solidFill>
                  <a:srgbClr val="00B0F0"/>
                </a:solidFill>
                <a:effectLst/>
                <a:latin typeface="Times New Roman" panose="02020603050405020304" pitchFamily="18" charset="0"/>
                <a:cs typeface="Times New Roman" panose="02020603050405020304" pitchFamily="18" charset="0"/>
              </a:rPr>
              <a:t>performance of players </a:t>
            </a:r>
            <a:r>
              <a:rPr lang="en-US" sz="1800" b="0" i="0" dirty="0">
                <a:solidFill>
                  <a:srgbClr val="231F20"/>
                </a:solidFill>
                <a:effectLst/>
                <a:latin typeface="Times New Roman" panose="02020603050405020304" pitchFamily="18" charset="0"/>
                <a:cs typeface="Times New Roman" panose="02020603050405020304" pitchFamily="18" charset="0"/>
              </a:rPr>
              <a:t>in upcoming games. </a:t>
            </a:r>
          </a:p>
          <a:p>
            <a:pPr marL="285750" indent="-285750" algn="just">
              <a:lnSpc>
                <a:spcPct val="150000"/>
              </a:lnSpc>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I</a:t>
            </a:r>
            <a:r>
              <a:rPr lang="en-US" sz="1800" b="0" i="0" dirty="0">
                <a:solidFill>
                  <a:srgbClr val="00B0F0"/>
                </a:solidFill>
                <a:effectLst/>
                <a:latin typeface="Times New Roman" panose="02020603050405020304" pitchFamily="18" charset="0"/>
                <a:cs typeface="Times New Roman" panose="02020603050405020304" pitchFamily="18" charset="0"/>
              </a:rPr>
              <a:t>n education </a:t>
            </a:r>
            <a:r>
              <a:rPr lang="en-US" sz="1800" b="0" i="0" dirty="0">
                <a:solidFill>
                  <a:srgbClr val="231F20"/>
                </a:solidFill>
                <a:effectLst/>
                <a:latin typeface="Times New Roman" panose="02020603050405020304" pitchFamily="18" charset="0"/>
                <a:cs typeface="Times New Roman" panose="02020603050405020304" pitchFamily="18" charset="0"/>
              </a:rPr>
              <a:t>to predict </a:t>
            </a:r>
            <a:r>
              <a:rPr lang="en-US" sz="1800" b="0" i="0" dirty="0">
                <a:solidFill>
                  <a:srgbClr val="00B0F0"/>
                </a:solidFill>
                <a:effectLst/>
                <a:latin typeface="Times New Roman" panose="02020603050405020304" pitchFamily="18" charset="0"/>
                <a:cs typeface="Times New Roman" panose="02020603050405020304" pitchFamily="18" charset="0"/>
              </a:rPr>
              <a:t>student performances </a:t>
            </a:r>
            <a:r>
              <a:rPr lang="en-US" sz="1800" b="0" i="0" dirty="0">
                <a:solidFill>
                  <a:srgbClr val="231F20"/>
                </a:solidFill>
                <a:effectLst/>
                <a:latin typeface="Times New Roman" panose="02020603050405020304" pitchFamily="18" charset="0"/>
                <a:cs typeface="Times New Roman" panose="02020603050405020304" pitchFamily="18" charset="0"/>
              </a:rPr>
              <a:t>in different courses. </a:t>
            </a:r>
          </a:p>
          <a:p>
            <a:pPr marL="285750" indent="-285750" algn="just">
              <a:lnSpc>
                <a:spcPct val="150000"/>
              </a:lnSpc>
              <a:buFont typeface="Arial" panose="020B0604020202020204" pitchFamily="34" charset="0"/>
              <a:buChar char="•"/>
            </a:pPr>
            <a:r>
              <a:rPr lang="en-US" sz="1800" b="0" i="0" dirty="0">
                <a:solidFill>
                  <a:srgbClr val="231F20"/>
                </a:solidFill>
                <a:effectLst/>
                <a:latin typeface="Times New Roman" panose="02020603050405020304" pitchFamily="18" charset="0"/>
                <a:cs typeface="Times New Roman" panose="02020603050405020304" pitchFamily="18" charset="0"/>
              </a:rPr>
              <a:t>Businesses also use Linear Regression to </a:t>
            </a:r>
            <a:r>
              <a:rPr lang="en-US" sz="1800" b="0" i="0" dirty="0">
                <a:solidFill>
                  <a:srgbClr val="00B0F0"/>
                </a:solidFill>
                <a:effectLst/>
                <a:latin typeface="Times New Roman" panose="02020603050405020304" pitchFamily="18" charset="0"/>
                <a:cs typeface="Times New Roman" panose="02020603050405020304" pitchFamily="18" charset="0"/>
              </a:rPr>
              <a:t>forecast product demands</a:t>
            </a:r>
            <a:r>
              <a:rPr lang="en-US" sz="1800" b="0" i="0" dirty="0">
                <a:solidFill>
                  <a:srgbClr val="231F20"/>
                </a:solidFill>
                <a:effectLst/>
                <a:latin typeface="Times New Roman" panose="02020603050405020304" pitchFamily="18" charset="0"/>
                <a:cs typeface="Times New Roman" panose="02020603050405020304" pitchFamily="18" charset="0"/>
              </a:rPr>
              <a:t>, </a:t>
            </a:r>
            <a:r>
              <a:rPr lang="en-US" sz="1800" b="0" i="0" dirty="0">
                <a:solidFill>
                  <a:srgbClr val="00B0F0"/>
                </a:solidFill>
                <a:effectLst/>
                <a:latin typeface="Times New Roman" panose="02020603050405020304" pitchFamily="18" charset="0"/>
                <a:cs typeface="Times New Roman" panose="02020603050405020304" pitchFamily="18" charset="0"/>
              </a:rPr>
              <a:t>predict product sales</a:t>
            </a:r>
            <a:r>
              <a:rPr lang="en-US" sz="1800" b="0" i="0" dirty="0">
                <a:solidFill>
                  <a:srgbClr val="231F20"/>
                </a:solidFill>
                <a:effectLst/>
                <a:latin typeface="Times New Roman" panose="02020603050405020304" pitchFamily="18" charset="0"/>
                <a:cs typeface="Times New Roman" panose="02020603050405020304" pitchFamily="18" charset="0"/>
              </a:rPr>
              <a:t>, decide on marketing and advertising strategies, and so on. </a:t>
            </a:r>
            <a:endParaRPr lang="en-US" sz="1800" dirty="0">
              <a:solidFill>
                <a:srgbClr val="222222"/>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5788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Activity-based learning: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1" y="682689"/>
            <a:ext cx="11549848" cy="6055462"/>
          </a:xfrm>
        </p:spPr>
        <p:txBody>
          <a:bodyPr>
            <a:noAutofit/>
          </a:bodyPr>
          <a:lstStyle/>
          <a:p>
            <a:pPr marL="285750" indent="-285750" algn="just">
              <a:lnSpc>
                <a:spcPct val="150000"/>
              </a:lnSpc>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Project 1: Loan Default Prediction using Linear Regression</a:t>
            </a:r>
          </a:p>
          <a:p>
            <a:pPr algn="just">
              <a:lnSpc>
                <a:spcPct val="150000"/>
              </a:lnSpc>
            </a:pPr>
            <a:r>
              <a:rPr lang="en-US" sz="2000" dirty="0">
                <a:latin typeface="Times New Roman" panose="02020603050405020304" pitchFamily="18" charset="0"/>
                <a:cs typeface="Times New Roman" panose="02020603050405020304" pitchFamily="18" charset="0"/>
              </a:rPr>
              <a:t>	Link: </a:t>
            </a:r>
            <a:r>
              <a:rPr lang="en-US" sz="2000" dirty="0">
                <a:latin typeface="Times New Roman" panose="02020603050405020304" pitchFamily="18" charset="0"/>
                <a:cs typeface="Times New Roman" panose="02020603050405020304" pitchFamily="18" charset="0"/>
                <a:hlinkClick r:id="rId2"/>
              </a:rPr>
              <a:t>https://www.kaggle.com/datasets/mamtadhaker/lt-vehicle-loan-default-prediction</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Project 2: House Price Prediction </a:t>
            </a:r>
            <a:r>
              <a:rPr lang="en-US" sz="2000" b="1" dirty="0">
                <a:solidFill>
                  <a:srgbClr val="000000"/>
                </a:solidFill>
                <a:latin typeface="Times New Roman" panose="02020603050405020304" pitchFamily="18" charset="0"/>
                <a:cs typeface="Times New Roman" panose="02020603050405020304" pitchFamily="18" charset="0"/>
              </a:rPr>
              <a:t>using Linear Regression</a:t>
            </a:r>
            <a:endParaRPr lang="en-US" sz="2000" b="1"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	Link: </a:t>
            </a:r>
            <a:r>
              <a:rPr lang="en-US" sz="2000" b="1" dirty="0">
                <a:solidFill>
                  <a:srgbClr val="000000"/>
                </a:solidFill>
                <a:latin typeface="Times New Roman" panose="02020603050405020304" pitchFamily="18" charset="0"/>
                <a:cs typeface="Times New Roman" panose="02020603050405020304" pitchFamily="18" charset="0"/>
                <a:hlinkClick r:id="rId3"/>
              </a:rPr>
              <a:t>https://www.kaggle.com/datasets/yasserh/housing-prices-dataset</a:t>
            </a:r>
            <a:endParaRPr lang="en-US" sz="2000" b="1"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Project 3: Stock Market Prediction </a:t>
            </a:r>
            <a:r>
              <a:rPr lang="en-US" sz="2000" b="1" dirty="0">
                <a:solidFill>
                  <a:srgbClr val="000000"/>
                </a:solidFill>
                <a:latin typeface="Times New Roman" panose="02020603050405020304" pitchFamily="18" charset="0"/>
                <a:cs typeface="Times New Roman" panose="02020603050405020304" pitchFamily="18" charset="0"/>
              </a:rPr>
              <a:t>using Linear Regression</a:t>
            </a:r>
            <a:endParaRPr lang="en-US" sz="2000" b="1"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	Link: </a:t>
            </a:r>
            <a:r>
              <a:rPr lang="en-US" sz="2000" b="1" dirty="0">
                <a:solidFill>
                  <a:srgbClr val="000000"/>
                </a:solidFill>
                <a:latin typeface="Times New Roman" panose="02020603050405020304" pitchFamily="18" charset="0"/>
                <a:cs typeface="Times New Roman" panose="02020603050405020304" pitchFamily="18" charset="0"/>
                <a:hlinkClick r:id="rId4"/>
              </a:rPr>
              <a:t>https://www.kaggle.com/datasets/rohanrao/nifty50-stock-market-data</a:t>
            </a:r>
            <a:endParaRPr lang="en-US" sz="2000" b="1"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i="0" dirty="0">
                <a:solidFill>
                  <a:srgbClr val="231F20"/>
                </a:solidFill>
                <a:effectLst/>
                <a:latin typeface="Times New Roman" panose="02020603050405020304" pitchFamily="18" charset="0"/>
                <a:cs typeface="Times New Roman" panose="02020603050405020304" pitchFamily="18" charset="0"/>
              </a:rPr>
              <a:t>Project 4: Market Sales Forecasting </a:t>
            </a:r>
            <a:r>
              <a:rPr lang="en-US" sz="2000" b="1" dirty="0">
                <a:solidFill>
                  <a:srgbClr val="000000"/>
                </a:solidFill>
                <a:latin typeface="Times New Roman" panose="02020603050405020304" pitchFamily="18" charset="0"/>
                <a:cs typeface="Times New Roman" panose="02020603050405020304" pitchFamily="18" charset="0"/>
              </a:rPr>
              <a:t>using Linear Regression</a:t>
            </a:r>
            <a:endParaRPr lang="en-US" sz="2000" b="1" i="0" dirty="0">
              <a:solidFill>
                <a:srgbClr val="231F20"/>
              </a:solidFill>
              <a:effectLst/>
              <a:latin typeface="Times New Roman" panose="02020603050405020304" pitchFamily="18" charset="0"/>
              <a:cs typeface="Times New Roman" panose="02020603050405020304" pitchFamily="18" charset="0"/>
            </a:endParaRPr>
          </a:p>
          <a:p>
            <a:pPr algn="just">
              <a:lnSpc>
                <a:spcPct val="150000"/>
              </a:lnSpc>
            </a:pPr>
            <a:r>
              <a:rPr lang="en-US" sz="2000" b="1" dirty="0">
                <a:solidFill>
                  <a:srgbClr val="231F20"/>
                </a:solidFill>
                <a:latin typeface="Times New Roman" panose="02020603050405020304" pitchFamily="18" charset="0"/>
                <a:cs typeface="Times New Roman" panose="02020603050405020304" pitchFamily="18" charset="0"/>
              </a:rPr>
              <a:t>	Link: </a:t>
            </a:r>
            <a:r>
              <a:rPr lang="en-US" sz="2000" b="1" dirty="0">
                <a:solidFill>
                  <a:srgbClr val="231F20"/>
                </a:solidFill>
                <a:latin typeface="Times New Roman" panose="02020603050405020304" pitchFamily="18" charset="0"/>
                <a:cs typeface="Times New Roman" panose="02020603050405020304" pitchFamily="18" charset="0"/>
                <a:hlinkClick r:id="rId5"/>
              </a:rPr>
              <a:t>https://www.kaggle.com/datasets/yasserh/walmart-dataset</a:t>
            </a:r>
            <a:endParaRPr lang="en-US" sz="2000" b="1" dirty="0">
              <a:solidFill>
                <a:srgbClr val="231F20"/>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i="0" dirty="0">
                <a:solidFill>
                  <a:srgbClr val="231F20"/>
                </a:solidFill>
                <a:effectLst/>
                <a:latin typeface="Times New Roman" panose="02020603050405020304" pitchFamily="18" charset="0"/>
                <a:cs typeface="Times New Roman" panose="02020603050405020304" pitchFamily="18" charset="0"/>
              </a:rPr>
              <a:t>Project 5: Advertising </a:t>
            </a:r>
            <a:r>
              <a:rPr lang="en-US" sz="2000" b="1" dirty="0">
                <a:solidFill>
                  <a:srgbClr val="000000"/>
                </a:solidFill>
                <a:latin typeface="Times New Roman" panose="02020603050405020304" pitchFamily="18" charset="0"/>
                <a:cs typeface="Times New Roman" panose="02020603050405020304" pitchFamily="18" charset="0"/>
              </a:rPr>
              <a:t>using Linear Regression</a:t>
            </a:r>
            <a:endParaRPr lang="en-US" sz="2000" b="1" i="0" dirty="0">
              <a:solidFill>
                <a:srgbClr val="231F20"/>
              </a:solidFill>
              <a:effectLst/>
              <a:latin typeface="Times New Roman" panose="02020603050405020304" pitchFamily="18" charset="0"/>
              <a:cs typeface="Times New Roman" panose="02020603050405020304" pitchFamily="18" charset="0"/>
            </a:endParaRPr>
          </a:p>
          <a:p>
            <a:pPr algn="just">
              <a:lnSpc>
                <a:spcPct val="150000"/>
              </a:lnSpc>
            </a:pPr>
            <a:r>
              <a:rPr lang="en-US" sz="2000" b="1" dirty="0">
                <a:solidFill>
                  <a:srgbClr val="231F20"/>
                </a:solidFill>
                <a:latin typeface="Times New Roman" panose="02020603050405020304" pitchFamily="18" charset="0"/>
                <a:cs typeface="Times New Roman" panose="02020603050405020304" pitchFamily="18" charset="0"/>
              </a:rPr>
              <a:t>	Link: </a:t>
            </a:r>
            <a:r>
              <a:rPr lang="en-US" sz="2000" b="1" dirty="0">
                <a:solidFill>
                  <a:srgbClr val="231F20"/>
                </a:solidFill>
                <a:latin typeface="Times New Roman" panose="02020603050405020304" pitchFamily="18" charset="0"/>
                <a:cs typeface="Times New Roman" panose="02020603050405020304" pitchFamily="18" charset="0"/>
                <a:hlinkClick r:id="rId6"/>
              </a:rPr>
              <a:t>https://www.kaggle.com/datasets/ashydv/advertising-dataset</a:t>
            </a:r>
            <a:endParaRPr lang="en-US" sz="2000" b="1" dirty="0">
              <a:solidFill>
                <a:srgbClr val="231F20"/>
              </a:solidFill>
              <a:latin typeface="Times New Roman" panose="02020603050405020304" pitchFamily="18" charset="0"/>
              <a:cs typeface="Times New Roman" panose="02020603050405020304" pitchFamily="18" charset="0"/>
            </a:endParaRPr>
          </a:p>
          <a:p>
            <a:pPr algn="just">
              <a:lnSpc>
                <a:spcPct val="150000"/>
              </a:lnSpc>
            </a:pPr>
            <a:endParaRPr lang="en-US" sz="2000" b="1" i="0" dirty="0">
              <a:solidFill>
                <a:srgbClr val="231F20"/>
              </a:solidFill>
              <a:effectLst/>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45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Polynomial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780343"/>
            <a:ext cx="11283517" cy="5869031"/>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Polynomial Regression is a regression algorithm that models the relationship between a dependent(y) and independent variable(x) as nth degree polynomial. The Polynomial Regression equation is given below:</a:t>
            </a: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is also called the special case of </a:t>
            </a:r>
            <a:r>
              <a:rPr lang="en-US" sz="1800" dirty="0">
                <a:solidFill>
                  <a:srgbClr val="0070C0"/>
                </a:solidFill>
                <a:latin typeface="Times New Roman" panose="02020603050405020304" pitchFamily="18" charset="0"/>
                <a:cs typeface="Times New Roman" panose="02020603050405020304" pitchFamily="18" charset="0"/>
              </a:rPr>
              <a:t>Multiple Linear Regression </a:t>
            </a:r>
            <a:r>
              <a:rPr lang="en-US" sz="1800" dirty="0">
                <a:latin typeface="Times New Roman" panose="02020603050405020304" pitchFamily="18" charset="0"/>
                <a:cs typeface="Times New Roman" panose="02020603050405020304" pitchFamily="18" charset="0"/>
              </a:rPr>
              <a:t>in ML. Because we </a:t>
            </a:r>
            <a:r>
              <a:rPr lang="en-US" sz="1800" dirty="0">
                <a:solidFill>
                  <a:srgbClr val="0070C0"/>
                </a:solidFill>
                <a:latin typeface="Times New Roman" panose="02020603050405020304" pitchFamily="18" charset="0"/>
                <a:cs typeface="Times New Roman" panose="02020603050405020304" pitchFamily="18" charset="0"/>
              </a:rPr>
              <a:t>add some polynomial terms </a:t>
            </a:r>
            <a:r>
              <a:rPr lang="en-US" sz="1800" dirty="0">
                <a:latin typeface="Times New Roman" panose="02020603050405020304" pitchFamily="18" charset="0"/>
                <a:cs typeface="Times New Roman" panose="02020603050405020304" pitchFamily="18" charset="0"/>
              </a:rPr>
              <a:t>to the Multiple Linear regression equation to convert it into Polynomial Regression.</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is a linear model with </a:t>
            </a:r>
            <a:r>
              <a:rPr lang="en-US" sz="1800" dirty="0">
                <a:solidFill>
                  <a:srgbClr val="0070C0"/>
                </a:solidFill>
                <a:latin typeface="Times New Roman" panose="02020603050405020304" pitchFamily="18" charset="0"/>
                <a:cs typeface="Times New Roman" panose="02020603050405020304" pitchFamily="18" charset="0"/>
              </a:rPr>
              <a:t>some modification </a:t>
            </a:r>
            <a:r>
              <a:rPr lang="en-US" sz="1800" dirty="0">
                <a:latin typeface="Times New Roman" panose="02020603050405020304" pitchFamily="18" charset="0"/>
                <a:cs typeface="Times New Roman" panose="02020603050405020304" pitchFamily="18" charset="0"/>
              </a:rPr>
              <a:t>in order to increase the </a:t>
            </a:r>
            <a:r>
              <a:rPr lang="en-US" sz="1800" dirty="0">
                <a:solidFill>
                  <a:srgbClr val="0070C0"/>
                </a:solidFill>
                <a:latin typeface="Times New Roman" panose="02020603050405020304" pitchFamily="18" charset="0"/>
                <a:cs typeface="Times New Roman" panose="02020603050405020304" pitchFamily="18" charset="0"/>
              </a:rPr>
              <a:t>accuracy</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dataset used in Polynomial regression for training is of </a:t>
            </a:r>
            <a:r>
              <a:rPr lang="en-US" sz="1800" dirty="0">
                <a:solidFill>
                  <a:srgbClr val="0070C0"/>
                </a:solidFill>
                <a:latin typeface="Times New Roman" panose="02020603050405020304" pitchFamily="18" charset="0"/>
                <a:cs typeface="Times New Roman" panose="02020603050405020304" pitchFamily="18" charset="0"/>
              </a:rPr>
              <a:t>non-linear nature</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makes use of a linear regression model to fit the complicated and non-linear functions and datasets.</a:t>
            </a:r>
          </a:p>
          <a:p>
            <a:pPr marL="285750" indent="-285750" algn="just">
              <a:lnSpc>
                <a:spcPct val="150000"/>
              </a:lnSpc>
              <a:buFont typeface="Arial" panose="020B0604020202020204" pitchFamily="34" charset="0"/>
              <a:buChar char="•"/>
            </a:pPr>
            <a:r>
              <a:rPr lang="en-US" sz="1800" dirty="0">
                <a:solidFill>
                  <a:srgbClr val="0070C0"/>
                </a:solidFill>
                <a:latin typeface="Times New Roman" panose="02020603050405020304" pitchFamily="18" charset="0"/>
                <a:cs typeface="Times New Roman" panose="02020603050405020304" pitchFamily="18" charset="0"/>
              </a:rPr>
              <a:t>Hence, "In Polynomial regression, the original features are converted into Polynomial features of required degree (2,3,..,n) and then modeled using a linear model."</a:t>
            </a:r>
          </a:p>
        </p:txBody>
      </p:sp>
      <p:sp>
        <p:nvSpPr>
          <p:cNvPr id="5" name="Rectangle 2">
            <a:extLst>
              <a:ext uri="{FF2B5EF4-FFF2-40B4-BE49-F238E27FC236}">
                <a16:creationId xmlns:a16="http://schemas.microsoft.com/office/drawing/2014/main" xmlns="" id="{BA214990-C718-4694-311B-201F0C7399E1}"/>
              </a:ext>
            </a:extLst>
          </p:cNvPr>
          <p:cNvSpPr>
            <a:spLocks noChangeArrowheads="1"/>
          </p:cNvSpPr>
          <p:nvPr/>
        </p:nvSpPr>
        <p:spPr bwMode="auto">
          <a:xfrm>
            <a:off x="2032721" y="1945450"/>
            <a:ext cx="6763807" cy="37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31740" rIns="91440" bIns="3174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y= 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0</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3</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n</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23929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Need for Polynomial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682689"/>
            <a:ext cx="11283517" cy="5966685"/>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we apply a </a:t>
            </a:r>
            <a:r>
              <a:rPr lang="en-US" sz="1800" dirty="0">
                <a:solidFill>
                  <a:srgbClr val="0070C0"/>
                </a:solidFill>
                <a:latin typeface="Times New Roman" panose="02020603050405020304" pitchFamily="18" charset="0"/>
                <a:cs typeface="Times New Roman" panose="02020603050405020304" pitchFamily="18" charset="0"/>
              </a:rPr>
              <a:t>linear model </a:t>
            </a:r>
            <a:r>
              <a:rPr lang="en-US" sz="1800" dirty="0">
                <a:latin typeface="Times New Roman" panose="02020603050405020304" pitchFamily="18" charset="0"/>
                <a:cs typeface="Times New Roman" panose="02020603050405020304" pitchFamily="18" charset="0"/>
              </a:rPr>
              <a:t>on a </a:t>
            </a:r>
            <a:r>
              <a:rPr lang="en-US" sz="1800" dirty="0">
                <a:solidFill>
                  <a:srgbClr val="0070C0"/>
                </a:solidFill>
                <a:latin typeface="Times New Roman" panose="02020603050405020304" pitchFamily="18" charset="0"/>
                <a:cs typeface="Times New Roman" panose="02020603050405020304" pitchFamily="18" charset="0"/>
              </a:rPr>
              <a:t>linear dataset</a:t>
            </a:r>
            <a:r>
              <a:rPr lang="en-US" sz="1800" dirty="0">
                <a:latin typeface="Times New Roman" panose="02020603050405020304" pitchFamily="18" charset="0"/>
                <a:cs typeface="Times New Roman" panose="02020603050405020304" pitchFamily="18" charset="0"/>
              </a:rPr>
              <a:t>, then it provides us a good result as we have seen in </a:t>
            </a:r>
            <a:r>
              <a:rPr lang="en-US" sz="1800" dirty="0">
                <a:solidFill>
                  <a:srgbClr val="0070C0"/>
                </a:solidFill>
                <a:latin typeface="Times New Roman" panose="02020603050405020304" pitchFamily="18" charset="0"/>
                <a:cs typeface="Times New Roman" panose="02020603050405020304" pitchFamily="18" charset="0"/>
              </a:rPr>
              <a:t>Simple Linear Regression</a:t>
            </a:r>
            <a:r>
              <a:rPr lang="en-US" sz="1800" dirty="0">
                <a:latin typeface="Times New Roman" panose="02020603050405020304" pitchFamily="18" charset="0"/>
                <a:cs typeface="Times New Roman" panose="02020603050405020304" pitchFamily="18" charset="0"/>
              </a:rPr>
              <a:t>, but if we apply the </a:t>
            </a:r>
            <a:r>
              <a:rPr lang="en-US" sz="1800" dirty="0">
                <a:solidFill>
                  <a:srgbClr val="0070C0"/>
                </a:solidFill>
                <a:latin typeface="Times New Roman" panose="02020603050405020304" pitchFamily="18" charset="0"/>
                <a:cs typeface="Times New Roman" panose="02020603050405020304" pitchFamily="18" charset="0"/>
              </a:rPr>
              <a:t>same model without any modification on a non-linear dataset</a:t>
            </a:r>
            <a:r>
              <a:rPr lang="en-US" sz="1800" dirty="0">
                <a:latin typeface="Times New Roman" panose="02020603050405020304" pitchFamily="18" charset="0"/>
                <a:cs typeface="Times New Roman" panose="02020603050405020304" pitchFamily="18" charset="0"/>
              </a:rPr>
              <a:t>, then it will produce a drastic output. Due to which loss function will increase</a:t>
            </a:r>
            <a:r>
              <a:rPr lang="en-US" sz="1800" dirty="0">
                <a:solidFill>
                  <a:srgbClr val="0070C0"/>
                </a:solidFill>
                <a:latin typeface="Times New Roman" panose="02020603050405020304" pitchFamily="18" charset="0"/>
                <a:cs typeface="Times New Roman" panose="02020603050405020304" pitchFamily="18" charset="0"/>
              </a:rPr>
              <a:t>, the error rate will be high, and accuracy will be decreased.</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So for such cases, where data points are arranged in a </a:t>
            </a:r>
            <a:r>
              <a:rPr lang="en-US" sz="1800" dirty="0">
                <a:solidFill>
                  <a:srgbClr val="0070C0"/>
                </a:solidFill>
                <a:latin typeface="Times New Roman" panose="02020603050405020304" pitchFamily="18" charset="0"/>
                <a:cs typeface="Times New Roman" panose="02020603050405020304" pitchFamily="18" charset="0"/>
              </a:rPr>
              <a:t>non-linear fashion</a:t>
            </a:r>
            <a:r>
              <a:rPr lang="en-US" sz="1800" dirty="0">
                <a:latin typeface="Times New Roman" panose="02020603050405020304" pitchFamily="18" charset="0"/>
                <a:cs typeface="Times New Roman" panose="02020603050405020304" pitchFamily="18" charset="0"/>
              </a:rPr>
              <a:t>, we need the </a:t>
            </a:r>
            <a:r>
              <a:rPr lang="en-US" sz="1800" dirty="0">
                <a:solidFill>
                  <a:srgbClr val="0070C0"/>
                </a:solidFill>
                <a:latin typeface="Times New Roman" panose="02020603050405020304" pitchFamily="18" charset="0"/>
                <a:cs typeface="Times New Roman" panose="02020603050405020304" pitchFamily="18" charset="0"/>
              </a:rPr>
              <a:t>Polynomial Regression model</a:t>
            </a:r>
            <a:r>
              <a:rPr lang="en-US" sz="1800" dirty="0">
                <a:latin typeface="Times New Roman" panose="02020603050405020304" pitchFamily="18" charset="0"/>
                <a:cs typeface="Times New Roman" panose="02020603050405020304" pitchFamily="18" charset="0"/>
              </a:rPr>
              <a:t>. We can understand it in a better way using the below comparison diagram of the linear dataset and non-linear dataset.</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Fig: Simple linear and polynomial model [1]</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7BE1C06F-BB40-423D-769D-0B5534E4D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64" y="3429000"/>
            <a:ext cx="5958840" cy="2724912"/>
          </a:xfrm>
          <a:prstGeom prst="rect">
            <a:avLst/>
          </a:prstGeom>
        </p:spPr>
      </p:pic>
    </p:spTree>
    <p:extLst>
      <p:ext uri="{BB962C8B-B14F-4D97-AF65-F5344CB8AC3E}">
        <p14:creationId xmlns:p14="http://schemas.microsoft.com/office/powerpoint/2010/main" val="287928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Need for Polynomial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682689"/>
            <a:ext cx="11283517" cy="5966685"/>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the below Fig 1, we have taken a dataset which is arranged non-linearly. So if we try to cover it with a linear model, then we can clearly see that it hardly covers any data point. On the other hand, a curve is suitable to cover most of the data points, which is of the Polynomial model.</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Hence, if the datasets are arranged in a non-linear fashion, then we should use the Polynomial Regression model instead of Simple Linear Regression.</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Fig: Simple linear and polynomial model [1]</a:t>
            </a: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Fig: Simple linear and polynomial model [1]</a:t>
            </a: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7BE1C06F-BB40-423D-769D-0B5534E4D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64" y="3429000"/>
            <a:ext cx="5958840" cy="2724912"/>
          </a:xfrm>
          <a:prstGeom prst="rect">
            <a:avLst/>
          </a:prstGeom>
        </p:spPr>
      </p:pic>
    </p:spTree>
    <p:extLst>
      <p:ext uri="{BB962C8B-B14F-4D97-AF65-F5344CB8AC3E}">
        <p14:creationId xmlns:p14="http://schemas.microsoft.com/office/powerpoint/2010/main" val="918087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Equation of the Polynomial Regression Model:</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682689"/>
            <a:ext cx="11283517" cy="5966685"/>
          </a:xfrm>
        </p:spPr>
        <p:txBody>
          <a:bodyPr>
            <a:noAutofit/>
          </a:bodyPr>
          <a:lstStyle/>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Simple Linear Regression equation:         </a:t>
            </a:r>
            <a:r>
              <a:rPr lang="en-US" sz="1800" dirty="0">
                <a:latin typeface="Times New Roman" panose="02020603050405020304" pitchFamily="18" charset="0"/>
                <a:cs typeface="Times New Roman" panose="02020603050405020304" pitchFamily="18" charset="0"/>
              </a:rPr>
              <a:t>y = b0+b1x         .........(a)</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Multiple Linear Regression equation:         </a:t>
            </a:r>
            <a:r>
              <a:rPr lang="en-US" sz="1800" dirty="0">
                <a:latin typeface="Times New Roman" panose="02020603050405020304" pitchFamily="18" charset="0"/>
                <a:cs typeface="Times New Roman" panose="02020603050405020304" pitchFamily="18" charset="0"/>
              </a:rPr>
              <a:t>y= b0+b1x+ b2x2+ b3x3+....+ </a:t>
            </a:r>
            <a:r>
              <a:rPr lang="en-US" sz="1800" dirty="0" err="1">
                <a:latin typeface="Times New Roman" panose="02020603050405020304" pitchFamily="18" charset="0"/>
                <a:cs typeface="Times New Roman" panose="02020603050405020304" pitchFamily="18" charset="0"/>
              </a:rPr>
              <a:t>bnxn</a:t>
            </a:r>
            <a:r>
              <a:rPr lang="en-US" sz="1800" dirty="0">
                <a:latin typeface="Times New Roman" panose="02020603050405020304" pitchFamily="18" charset="0"/>
                <a:cs typeface="Times New Roman" panose="02020603050405020304" pitchFamily="18" charset="0"/>
              </a:rPr>
              <a:t>         .........(b)</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Polynomial Regression equation:</a:t>
            </a:r>
            <a:r>
              <a:rPr lang="en-US" sz="1800" dirty="0">
                <a:latin typeface="Times New Roman" panose="02020603050405020304" pitchFamily="18" charset="0"/>
                <a:cs typeface="Times New Roman" panose="02020603050405020304" pitchFamily="18" charset="0"/>
              </a:rPr>
              <a:t>         y= b0+b1x + b2x2+ b3x3+....+ </a:t>
            </a:r>
            <a:r>
              <a:rPr lang="en-US" sz="1800" dirty="0" err="1">
                <a:latin typeface="Times New Roman" panose="02020603050405020304" pitchFamily="18" charset="0"/>
                <a:cs typeface="Times New Roman" panose="02020603050405020304" pitchFamily="18" charset="0"/>
              </a:rPr>
              <a:t>bnxn</a:t>
            </a:r>
            <a:r>
              <a:rPr lang="en-US" sz="1800" dirty="0">
                <a:latin typeface="Times New Roman" panose="02020603050405020304" pitchFamily="18" charset="0"/>
                <a:cs typeface="Times New Roman" panose="02020603050405020304" pitchFamily="18" charset="0"/>
              </a:rPr>
              <a:t>         ..........(c)</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
        <p:nvSpPr>
          <p:cNvPr id="4" name="Rectangle 3"/>
          <p:cNvSpPr/>
          <p:nvPr/>
        </p:nvSpPr>
        <p:spPr>
          <a:xfrm>
            <a:off x="401514" y="2758498"/>
            <a:ext cx="10984523" cy="646331"/>
          </a:xfrm>
          <a:prstGeom prst="rect">
            <a:avLst/>
          </a:prstGeom>
        </p:spPr>
        <p:txBody>
          <a:bodyPr wrap="square">
            <a:spAutoFit/>
          </a:bodyPr>
          <a:lstStyle/>
          <a:p>
            <a:r>
              <a:rPr lang="en-US" dirty="0"/>
              <a:t>Suppose there is a dataset which consists of </a:t>
            </a:r>
            <a:r>
              <a:rPr lang="en-US" dirty="0" err="1"/>
              <a:t>datapoints</a:t>
            </a:r>
            <a:r>
              <a:rPr lang="en-US" dirty="0"/>
              <a:t> which are present in a non-linear fashion, so for such case, linear regression will not best fit to those </a:t>
            </a:r>
            <a:r>
              <a:rPr lang="en-US" dirty="0" err="1"/>
              <a:t>datapoints</a:t>
            </a:r>
            <a:r>
              <a:rPr lang="en-US" dirty="0"/>
              <a:t>. To cover such </a:t>
            </a:r>
            <a:r>
              <a:rPr lang="en-US" dirty="0" err="1"/>
              <a:t>datapoints</a:t>
            </a:r>
            <a:r>
              <a:rPr lang="en-US" dirty="0"/>
              <a:t>, we need Polynomial regression.</a:t>
            </a:r>
          </a:p>
        </p:txBody>
      </p:sp>
    </p:spTree>
    <p:extLst>
      <p:ext uri="{BB962C8B-B14F-4D97-AF65-F5344CB8AC3E}">
        <p14:creationId xmlns:p14="http://schemas.microsoft.com/office/powerpoint/2010/main" val="1076447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Role of polynomial degree in polynomial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682689"/>
            <a:ext cx="11283517" cy="5966685"/>
          </a:xfrm>
        </p:spPr>
        <p:txBody>
          <a:bodyPr>
            <a:noAutofit/>
          </a:bodyPr>
          <a:lstStyle/>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The main role of the polynomial degree is to control how well the model fits the training data and how well it generalizes to new, unseen data. Here's a breakdown of its role:</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Model Flexibility</a:t>
            </a:r>
            <a:r>
              <a:rPr lang="en-US" sz="1800" b="0" i="0" dirty="0">
                <a:solidFill>
                  <a:srgbClr val="0070C0"/>
                </a:solidFill>
                <a:effectLst/>
                <a:latin typeface="Times New Roman" panose="02020603050405020304" pitchFamily="18" charset="0"/>
                <a:cs typeface="Times New Roman" panose="02020603050405020304" pitchFamily="18" charset="0"/>
              </a:rPr>
              <a:t>: </a:t>
            </a:r>
            <a:r>
              <a:rPr lang="en-US" sz="1800" b="0" i="0" dirty="0">
                <a:solidFill>
                  <a:srgbClr val="374151"/>
                </a:solidFill>
                <a:effectLst/>
                <a:latin typeface="Times New Roman" panose="02020603050405020304" pitchFamily="18" charset="0"/>
                <a:cs typeface="Times New Roman" panose="02020603050405020304" pitchFamily="18" charset="0"/>
              </a:rPr>
              <a:t>The degree of the polynomial defines how many bends or curves the regression line can take to fit the data. Higher degrees allow the model to capture more complex and non-linear patterns in the data. Lower degrees result in simpler, more linear models.</a:t>
            </a:r>
          </a:p>
          <a:p>
            <a:pPr algn="l">
              <a:buFont typeface="+mj-lt"/>
              <a:buAutoNum type="arabicPeriod"/>
            </a:pPr>
            <a:endParaRPr lang="en-US" sz="1800" b="0" i="0" dirty="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Overfitting vs. Underfitting</a:t>
            </a:r>
            <a:r>
              <a:rPr lang="en-US" sz="1800" b="0" i="0" dirty="0">
                <a:solidFill>
                  <a:srgbClr val="0070C0"/>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800" b="1" i="0" dirty="0">
                <a:solidFill>
                  <a:srgbClr val="374151"/>
                </a:solidFill>
                <a:effectLst/>
                <a:latin typeface="Times New Roman" panose="02020603050405020304" pitchFamily="18" charset="0"/>
                <a:cs typeface="Times New Roman" panose="02020603050405020304" pitchFamily="18" charset="0"/>
              </a:rPr>
              <a:t>Underfitting</a:t>
            </a:r>
            <a:r>
              <a:rPr lang="en-US" sz="1800" b="0" i="0" dirty="0">
                <a:solidFill>
                  <a:srgbClr val="374151"/>
                </a:solidFill>
                <a:effectLst/>
                <a:latin typeface="Times New Roman" panose="02020603050405020304" pitchFamily="18" charset="0"/>
                <a:cs typeface="Times New Roman" panose="02020603050405020304" pitchFamily="18" charset="0"/>
              </a:rPr>
              <a:t>: When the degree is too low (e.g., linear regression for a highly non-linear relationship), the model may underfit the data. It won't capture the underlying patterns, resulting in poor predictive performance on both the training and test data.</a:t>
            </a:r>
          </a:p>
          <a:p>
            <a:pPr marL="742950" lvl="1" indent="-285750" algn="l">
              <a:buFont typeface="+mj-lt"/>
              <a:buAutoNum type="arabicPeriod"/>
            </a:pPr>
            <a:r>
              <a:rPr lang="en-US" sz="1800" b="1" i="0" dirty="0">
                <a:solidFill>
                  <a:srgbClr val="374151"/>
                </a:solidFill>
                <a:effectLst/>
                <a:latin typeface="Times New Roman" panose="02020603050405020304" pitchFamily="18" charset="0"/>
                <a:cs typeface="Times New Roman" panose="02020603050405020304" pitchFamily="18" charset="0"/>
              </a:rPr>
              <a:t>Overfitting</a:t>
            </a:r>
            <a:r>
              <a:rPr lang="en-US" sz="1800" b="0" i="0" dirty="0">
                <a:solidFill>
                  <a:srgbClr val="374151"/>
                </a:solidFill>
                <a:effectLst/>
                <a:latin typeface="Times New Roman" panose="02020603050405020304" pitchFamily="18" charset="0"/>
                <a:cs typeface="Times New Roman" panose="02020603050405020304" pitchFamily="18" charset="0"/>
              </a:rPr>
              <a:t>: When the degree is too high (e.g., using a very high-degree polynomial), the model may overfit the training data. It fits the noise in the data rather than the actual patterns, leading to poor generalization on new data.</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0858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Role of polynomial degree in polynomial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682689"/>
            <a:ext cx="11283517" cy="5966685"/>
          </a:xfrm>
        </p:spPr>
        <p:txBody>
          <a:bodyPr>
            <a:noAutofit/>
          </a:bodyPr>
          <a:lstStyle/>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The main role of the polynomial degree is to control how well the model fits the training data and how well it generalizes to new, unseen data. Here's a breakdown of its role:</a:t>
            </a: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Bias-Variance Trade-off</a:t>
            </a:r>
            <a:r>
              <a:rPr lang="en-US" sz="1800" b="0" i="0" dirty="0">
                <a:solidFill>
                  <a:srgbClr val="0070C0"/>
                </a:solidFill>
                <a:effectLst/>
                <a:latin typeface="Times New Roman" panose="02020603050405020304" pitchFamily="18" charset="0"/>
                <a:cs typeface="Times New Roman" panose="02020603050405020304" pitchFamily="18" charset="0"/>
              </a:rPr>
              <a:t>: </a:t>
            </a:r>
            <a:r>
              <a:rPr lang="en-US" sz="1800" b="0" i="0" dirty="0">
                <a:solidFill>
                  <a:srgbClr val="374151"/>
                </a:solidFill>
                <a:effectLst/>
                <a:latin typeface="Times New Roman" panose="02020603050405020304" pitchFamily="18" charset="0"/>
                <a:cs typeface="Times New Roman" panose="02020603050405020304" pitchFamily="18" charset="0"/>
              </a:rPr>
              <a:t>The choice of polynomial degree is a part of the bias-variance trade-off. Lower degrees have high bias (they make strong assumptions about linearity) but low variance (they are less sensitive to small fluctuations in the data). Higher degrees have low bias (they can fit complex patterns) but high variance (they are sensitive to noise).</a:t>
            </a:r>
          </a:p>
          <a:p>
            <a:pPr algn="just">
              <a:buFont typeface="+mj-lt"/>
              <a:buAutoNum type="arabicPeriod" startAt="3"/>
            </a:pPr>
            <a:r>
              <a:rPr lang="en-US" sz="1800" b="1" i="0" dirty="0">
                <a:solidFill>
                  <a:srgbClr val="374151"/>
                </a:solidFill>
                <a:effectLst/>
                <a:latin typeface="Times New Roman" panose="02020603050405020304" pitchFamily="18" charset="0"/>
                <a:cs typeface="Times New Roman" panose="02020603050405020304" pitchFamily="18" charset="0"/>
              </a:rPr>
              <a:t>   </a:t>
            </a:r>
            <a:r>
              <a:rPr lang="en-US" sz="1800" b="1" i="0" dirty="0">
                <a:solidFill>
                  <a:srgbClr val="0070C0"/>
                </a:solidFill>
                <a:effectLst/>
                <a:latin typeface="Times New Roman" panose="02020603050405020304" pitchFamily="18" charset="0"/>
                <a:cs typeface="Times New Roman" panose="02020603050405020304" pitchFamily="18" charset="0"/>
              </a:rPr>
              <a:t>Cross-Validation</a:t>
            </a:r>
            <a:r>
              <a:rPr lang="en-US" sz="1800" b="0" i="0" dirty="0">
                <a:solidFill>
                  <a:srgbClr val="0070C0"/>
                </a:solidFill>
                <a:effectLst/>
                <a:latin typeface="Times New Roman" panose="02020603050405020304" pitchFamily="18" charset="0"/>
                <a:cs typeface="Times New Roman" panose="02020603050405020304" pitchFamily="18" charset="0"/>
              </a:rPr>
              <a:t>:</a:t>
            </a:r>
            <a:r>
              <a:rPr lang="en-US" sz="1800" b="0" i="0" dirty="0">
                <a:solidFill>
                  <a:srgbClr val="374151"/>
                </a:solidFill>
                <a:effectLst/>
                <a:latin typeface="Times New Roman" panose="02020603050405020304" pitchFamily="18" charset="0"/>
                <a:cs typeface="Times New Roman" panose="02020603050405020304" pitchFamily="18" charset="0"/>
              </a:rPr>
              <a:t> To find the optimal polynomial degree, cross-validation techniques like k-fold cross-validation can be used. This helps in selecting a degree that strikes a balance between bias and variance, leading to good generalization.</a:t>
            </a: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241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8FFCDC9-CDB9-70B7-9EF8-06B44E3C1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3FB2F92-304B-EB46-EEF2-DA64E42F9CE8}"/>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Simple linear regression :</a:t>
            </a:r>
          </a:p>
        </p:txBody>
      </p:sp>
      <p:sp>
        <p:nvSpPr>
          <p:cNvPr id="3" name="Subtitle 2">
            <a:extLst>
              <a:ext uri="{FF2B5EF4-FFF2-40B4-BE49-F238E27FC236}">
                <a16:creationId xmlns:a16="http://schemas.microsoft.com/office/drawing/2014/main" xmlns="" id="{62DA3BF3-3A0B-5416-CF4A-420DF6706CBF}"/>
              </a:ext>
            </a:extLst>
          </p:cNvPr>
          <p:cNvSpPr>
            <a:spLocks noGrp="1"/>
          </p:cNvSpPr>
          <p:nvPr>
            <p:ph type="subTitle" idx="1"/>
          </p:nvPr>
        </p:nvSpPr>
        <p:spPr>
          <a:xfrm>
            <a:off x="390618" y="682689"/>
            <a:ext cx="11283517" cy="5966685"/>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9E57B3ED-9105-F4D5-AB46-72EEF016D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020" y="967668"/>
            <a:ext cx="8823960" cy="5051394"/>
          </a:xfrm>
          <a:prstGeom prst="rect">
            <a:avLst/>
          </a:prstGeom>
        </p:spPr>
      </p:pic>
    </p:spTree>
    <p:extLst>
      <p:ext uri="{BB962C8B-B14F-4D97-AF65-F5344CB8AC3E}">
        <p14:creationId xmlns:p14="http://schemas.microsoft.com/office/powerpoint/2010/main" val="2899640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Regression vs. Classification in Machine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24000" y="1367161"/>
            <a:ext cx="9144000" cy="5282214"/>
          </a:xfrm>
        </p:spPr>
        <p:txBody>
          <a:bodyPr>
            <a:normAutofit/>
          </a:bodyPr>
          <a:lstStyle/>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Supervised learning methods: It contains past data with labels which are then used for building the model.</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Supervised learning problems can be further grouped into </a:t>
            </a:r>
            <a:r>
              <a:rPr lang="en-US" sz="1800" dirty="0">
                <a:solidFill>
                  <a:srgbClr val="00B0F0"/>
                </a:solidFill>
                <a:latin typeface="Times New Roman" panose="02020603050405020304" pitchFamily="18" charset="0"/>
                <a:cs typeface="Times New Roman" panose="02020603050405020304" pitchFamily="18" charset="0"/>
              </a:rPr>
              <a:t>Regression and Classification problems</a:t>
            </a:r>
            <a:r>
              <a:rPr lang="en-US" sz="18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1800" dirty="0">
                <a:solidFill>
                  <a:srgbClr val="0070C0"/>
                </a:solidFill>
                <a:latin typeface="Times New Roman" panose="02020603050405020304" pitchFamily="18" charset="0"/>
                <a:cs typeface="Times New Roman" panose="02020603050405020304" pitchFamily="18" charset="0"/>
              </a:rPr>
              <a:t>Regression:</a:t>
            </a:r>
            <a:r>
              <a:rPr lang="en-US" sz="1800" dirty="0">
                <a:latin typeface="Times New Roman" panose="02020603050405020304" pitchFamily="18" charset="0"/>
                <a:cs typeface="Times New Roman" panose="02020603050405020304" pitchFamily="18" charset="0"/>
              </a:rPr>
              <a:t> The output variable to be predicted is continuous in nature, e.g. scores of a student, diamond prices, car prices, house prices etc.</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Regression algorithms are used to predict the </a:t>
            </a:r>
            <a:r>
              <a:rPr lang="en-US" sz="1800" dirty="0">
                <a:solidFill>
                  <a:srgbClr val="00B0F0"/>
                </a:solidFill>
                <a:latin typeface="Times New Roman" panose="02020603050405020304" pitchFamily="18" charset="0"/>
                <a:cs typeface="Times New Roman" panose="02020603050405020304" pitchFamily="18" charset="0"/>
              </a:rPr>
              <a:t>continuous values </a:t>
            </a:r>
            <a:r>
              <a:rPr lang="en-US" sz="1800" dirty="0">
                <a:latin typeface="Times New Roman" panose="02020603050405020304" pitchFamily="18" charset="0"/>
                <a:cs typeface="Times New Roman" panose="02020603050405020304" pitchFamily="18" charset="0"/>
              </a:rPr>
              <a:t>such as price, salary, age, etc.</a:t>
            </a:r>
          </a:p>
          <a:p>
            <a:pPr marL="342900" indent="-342900" algn="just">
              <a:buFont typeface="Arial" panose="020B0604020202020204" pitchFamily="34" charset="0"/>
              <a:buChar char="•"/>
            </a:pPr>
            <a:r>
              <a:rPr lang="en-US" sz="1800" dirty="0">
                <a:solidFill>
                  <a:srgbClr val="0070C0"/>
                </a:solidFill>
                <a:latin typeface="Times New Roman" panose="02020603050405020304" pitchFamily="18" charset="0"/>
                <a:cs typeface="Times New Roman" panose="02020603050405020304" pitchFamily="18" charset="0"/>
              </a:rPr>
              <a:t>Classification:</a:t>
            </a:r>
            <a:r>
              <a:rPr lang="en-US" sz="1800" dirty="0">
                <a:latin typeface="Times New Roman" panose="02020603050405020304" pitchFamily="18" charset="0"/>
                <a:cs typeface="Times New Roman" panose="02020603050405020304" pitchFamily="18" charset="0"/>
              </a:rPr>
              <a:t> The output variable to be predicted is categorical in nature, e.g. classifying incoming emails as spam or not spam, Yes or No, True or False, 0 or 1.</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Classification algorithms are used to predict/Classify the </a:t>
            </a:r>
            <a:r>
              <a:rPr lang="en-US" sz="1800" dirty="0">
                <a:solidFill>
                  <a:srgbClr val="00B0F0"/>
                </a:solidFill>
                <a:latin typeface="Times New Roman" panose="02020603050405020304" pitchFamily="18" charset="0"/>
                <a:cs typeface="Times New Roman" panose="02020603050405020304" pitchFamily="18" charset="0"/>
              </a:rPr>
              <a:t>discrete values </a:t>
            </a:r>
            <a:r>
              <a:rPr lang="en-US" sz="1800" dirty="0">
                <a:latin typeface="Times New Roman" panose="02020603050405020304" pitchFamily="18" charset="0"/>
                <a:cs typeface="Times New Roman" panose="02020603050405020304" pitchFamily="18" charset="0"/>
              </a:rPr>
              <a:t>such as Male or Female, True or False, Spam or Not Spam, etc.</a:t>
            </a:r>
          </a:p>
          <a:p>
            <a:pPr algn="just"/>
            <a:endParaRPr lang="en-IN" dirty="0"/>
          </a:p>
        </p:txBody>
      </p:sp>
    </p:spTree>
    <p:extLst>
      <p:ext uri="{BB962C8B-B14F-4D97-AF65-F5344CB8AC3E}">
        <p14:creationId xmlns:p14="http://schemas.microsoft.com/office/powerpoint/2010/main" val="1826387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A0B1132-6142-F00E-69C9-95CF1E3AF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AFE44B4C-A70F-349E-8E3D-B5DA44F26EF3}"/>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Simple linear regression :</a:t>
            </a:r>
          </a:p>
        </p:txBody>
      </p:sp>
      <p:sp>
        <p:nvSpPr>
          <p:cNvPr id="3" name="Subtitle 2">
            <a:extLst>
              <a:ext uri="{FF2B5EF4-FFF2-40B4-BE49-F238E27FC236}">
                <a16:creationId xmlns:a16="http://schemas.microsoft.com/office/drawing/2014/main" xmlns="" id="{2E5BEE55-3A37-1407-4442-A55D7017CE07}"/>
              </a:ext>
            </a:extLst>
          </p:cNvPr>
          <p:cNvSpPr>
            <a:spLocks noGrp="1"/>
          </p:cNvSpPr>
          <p:nvPr>
            <p:ph type="subTitle" idx="1"/>
          </p:nvPr>
        </p:nvSpPr>
        <p:spPr>
          <a:xfrm>
            <a:off x="390618" y="682689"/>
            <a:ext cx="11283517" cy="5966685"/>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B538B836-9FB5-5446-05CB-8EDDC9400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010" y="750570"/>
            <a:ext cx="9745980" cy="5356860"/>
          </a:xfrm>
          <a:prstGeom prst="rect">
            <a:avLst/>
          </a:prstGeom>
        </p:spPr>
      </p:pic>
    </p:spTree>
    <p:extLst>
      <p:ext uri="{BB962C8B-B14F-4D97-AF65-F5344CB8AC3E}">
        <p14:creationId xmlns:p14="http://schemas.microsoft.com/office/powerpoint/2010/main" val="225885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682689"/>
            <a:ext cx="11283517" cy="5966685"/>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0AC52E24-0FF9-A0EF-6A1D-5FAB1036A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305" y="1198485"/>
            <a:ext cx="9037468" cy="4749553"/>
          </a:xfrm>
          <a:prstGeom prst="rect">
            <a:avLst/>
          </a:prstGeom>
        </p:spPr>
      </p:pic>
    </p:spTree>
    <p:extLst>
      <p:ext uri="{BB962C8B-B14F-4D97-AF65-F5344CB8AC3E}">
        <p14:creationId xmlns:p14="http://schemas.microsoft.com/office/powerpoint/2010/main" val="3350071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2476A565-A8A9-254A-0E3D-7CBFC5395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 y="949911"/>
            <a:ext cx="10774680" cy="5505524"/>
          </a:xfrm>
          <a:prstGeom prst="rect">
            <a:avLst/>
          </a:prstGeom>
        </p:spPr>
      </p:pic>
    </p:spTree>
    <p:extLst>
      <p:ext uri="{BB962C8B-B14F-4D97-AF65-F5344CB8AC3E}">
        <p14:creationId xmlns:p14="http://schemas.microsoft.com/office/powerpoint/2010/main" val="2428553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9E81B63D-07BD-4283-424A-C31D2128C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10" y="655320"/>
            <a:ext cx="10812780" cy="5547360"/>
          </a:xfrm>
          <a:prstGeom prst="rect">
            <a:avLst/>
          </a:prstGeom>
        </p:spPr>
      </p:pic>
    </p:spTree>
    <p:extLst>
      <p:ext uri="{BB962C8B-B14F-4D97-AF65-F5344CB8AC3E}">
        <p14:creationId xmlns:p14="http://schemas.microsoft.com/office/powerpoint/2010/main" val="3282704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E8F10DBE-01CA-9CCB-D27D-42D43238E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18" y="925612"/>
            <a:ext cx="11212497" cy="5617231"/>
          </a:xfrm>
          <a:prstGeom prst="rect">
            <a:avLst/>
          </a:prstGeom>
        </p:spPr>
      </p:pic>
    </p:spTree>
    <p:extLst>
      <p:ext uri="{BB962C8B-B14F-4D97-AF65-F5344CB8AC3E}">
        <p14:creationId xmlns:p14="http://schemas.microsoft.com/office/powerpoint/2010/main" val="4089154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F23A24BF-5938-2C2C-4F8F-12BD3BC6E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11" y="941033"/>
            <a:ext cx="11278577" cy="5612438"/>
          </a:xfrm>
          <a:prstGeom prst="rect">
            <a:avLst/>
          </a:prstGeom>
        </p:spPr>
      </p:pic>
    </p:spTree>
    <p:extLst>
      <p:ext uri="{BB962C8B-B14F-4D97-AF65-F5344CB8AC3E}">
        <p14:creationId xmlns:p14="http://schemas.microsoft.com/office/powerpoint/2010/main" val="2720316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DA17A006-23EA-7CCA-F002-8CDD3FC1F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35" y="502666"/>
            <a:ext cx="11187129" cy="5852667"/>
          </a:xfrm>
          <a:prstGeom prst="rect">
            <a:avLst/>
          </a:prstGeom>
        </p:spPr>
      </p:pic>
    </p:spTree>
    <p:extLst>
      <p:ext uri="{BB962C8B-B14F-4D97-AF65-F5344CB8AC3E}">
        <p14:creationId xmlns:p14="http://schemas.microsoft.com/office/powerpoint/2010/main" val="3478222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Multiple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90618" y="861134"/>
            <a:ext cx="11283517" cy="5788240"/>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D2274773-5017-98BE-9BE4-795F9CB22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25" y="861134"/>
            <a:ext cx="11194750" cy="5459906"/>
          </a:xfrm>
          <a:prstGeom prst="rect">
            <a:avLst/>
          </a:prstGeom>
        </p:spPr>
      </p:pic>
    </p:spTree>
    <p:extLst>
      <p:ext uri="{BB962C8B-B14F-4D97-AF65-F5344CB8AC3E}">
        <p14:creationId xmlns:p14="http://schemas.microsoft.com/office/powerpoint/2010/main" val="835342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0" y="548640"/>
            <a:ext cx="12039600" cy="6309359"/>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Logistic Regression is one of the most widely used Artificial Intelligence algorithms in real-life Machine Learning problems.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Logistic regression is a statistical method used to model the relationship between a binary dependent variable and one or more independent variables.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goal of logistic regression is to predict the probability of an event occurring based on a set of predictor variables.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logistic regression, the </a:t>
            </a:r>
            <a:r>
              <a:rPr lang="en-US" sz="1800" dirty="0">
                <a:solidFill>
                  <a:srgbClr val="0070C0"/>
                </a:solidFill>
                <a:latin typeface="Times New Roman" panose="02020603050405020304" pitchFamily="18" charset="0"/>
                <a:cs typeface="Times New Roman" panose="02020603050405020304" pitchFamily="18" charset="0"/>
              </a:rPr>
              <a:t>dependent variable </a:t>
            </a:r>
            <a:r>
              <a:rPr lang="en-US" sz="1800" dirty="0">
                <a:latin typeface="Times New Roman" panose="02020603050405020304" pitchFamily="18" charset="0"/>
                <a:cs typeface="Times New Roman" panose="02020603050405020304" pitchFamily="18" charset="0"/>
              </a:rPr>
              <a:t>is binary, meaning it can only take on two values, typically labeled as 0 or 1. The </a:t>
            </a:r>
            <a:r>
              <a:rPr lang="en-US" sz="1800" dirty="0">
                <a:solidFill>
                  <a:srgbClr val="0070C0"/>
                </a:solidFill>
                <a:latin typeface="Times New Roman" panose="02020603050405020304" pitchFamily="18" charset="0"/>
                <a:cs typeface="Times New Roman" panose="02020603050405020304" pitchFamily="18" charset="0"/>
              </a:rPr>
              <a:t>independent variables </a:t>
            </a:r>
            <a:r>
              <a:rPr lang="en-US" sz="1800" dirty="0">
                <a:latin typeface="Times New Roman" panose="02020603050405020304" pitchFamily="18" charset="0"/>
                <a:cs typeface="Times New Roman" panose="02020603050405020304" pitchFamily="18" charset="0"/>
              </a:rPr>
              <a:t>can be either </a:t>
            </a:r>
            <a:r>
              <a:rPr lang="en-US" sz="1800" dirty="0">
                <a:solidFill>
                  <a:srgbClr val="0070C0"/>
                </a:solidFill>
                <a:latin typeface="Times New Roman" panose="02020603050405020304" pitchFamily="18" charset="0"/>
                <a:cs typeface="Times New Roman" panose="02020603050405020304" pitchFamily="18" charset="0"/>
              </a:rPr>
              <a:t>continuous or categorical</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logistic regression model is based on the logistic function, which is a type of S-shaped curve that maps any continuous input to a probability value between 0 and 1.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logistic function allows us to model the relationship between the independent variables and the probability of the dependent variable taking on the value of 1.</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logistic regression model estimates the coefficients of the independent variables that are most predictive of the dependent variable. These coefficients are used to create a linear equation that is then transformed by the logistic function to produce a probability value for the dependent variable taking on the value of 1.</a:t>
            </a:r>
          </a:p>
          <a:p>
            <a:pPr>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5289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57695" y="587037"/>
            <a:ext cx="11745883" cy="6021581"/>
          </a:xfrm>
        </p:spPr>
        <p:txBody>
          <a:bodyPr>
            <a:noAutofit/>
          </a:bodyPr>
          <a:lstStyle/>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The equation for logistic regression is:</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p = 1 / (1 + e^(-</a:t>
            </a:r>
            <a:r>
              <a:rPr lang="en-US" sz="1800" dirty="0">
                <a:latin typeface="Times New Roman" panose="02020603050405020304" pitchFamily="18" charset="0"/>
                <a:cs typeface="Times New Roman" panose="02020603050405020304" pitchFamily="18" charset="0"/>
              </a:rPr>
              <a:t>x</a:t>
            </a:r>
            <a:r>
              <a:rPr lang="pl-PL"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where p is the probability of the dependent variable in the interval 0,1. x is a linear combination of the independent variables and their coefficients.</a:t>
            </a:r>
          </a:p>
          <a:p>
            <a:pPr lvl="0" algn="just">
              <a:lnSpc>
                <a:spcPct val="150000"/>
              </a:lnSpc>
            </a:pPr>
            <a:r>
              <a:rPr lang="en-US" altLang="en-US" sz="1800" dirty="0">
                <a:solidFill>
                  <a:srgbClr val="000000"/>
                </a:solidFill>
                <a:latin typeface="Open Sans"/>
              </a:rPr>
              <a:t>The equation can be expanded as follows:</a:t>
            </a:r>
            <a:endParaRPr lang="en-US" altLang="en-US" sz="1100" dirty="0"/>
          </a:p>
          <a:p>
            <a:pPr lvl="0" algn="just">
              <a:lnSpc>
                <a:spcPct val="150000"/>
              </a:lnSpc>
            </a:pPr>
            <a:r>
              <a:rPr lang="en-US" altLang="en-US" sz="1100" dirty="0">
                <a:solidFill>
                  <a:srgbClr val="2080AD"/>
                </a:solidFill>
                <a:latin typeface="Courier New" panose="02070309020205020404" pitchFamily="49" charset="0"/>
                <a:cs typeface="Courier New" panose="02070309020205020404" pitchFamily="49" charset="0"/>
              </a:rPr>
              <a:t>	</a:t>
            </a:r>
            <a:r>
              <a:rPr lang="en-US" altLang="en-US" sz="1800" dirty="0">
                <a:latin typeface="Times New Roman" panose="02020603050405020304" pitchFamily="18" charset="0"/>
                <a:cs typeface="Times New Roman" panose="02020603050405020304" pitchFamily="18" charset="0"/>
              </a:rPr>
              <a:t>z = b0 + b1&lt;</a:t>
            </a:r>
            <a:r>
              <a:rPr lang="en-US" altLang="en-US" sz="1800" dirty="0" err="1">
                <a:latin typeface="Times New Roman" panose="02020603050405020304" pitchFamily="18" charset="0"/>
                <a:cs typeface="Times New Roman" panose="02020603050405020304" pitchFamily="18" charset="0"/>
              </a:rPr>
              <a:t>em</a:t>
            </a:r>
            <a:r>
              <a:rPr lang="en-US" altLang="en-US" sz="1800" dirty="0">
                <a:latin typeface="Times New Roman" panose="02020603050405020304" pitchFamily="18" charset="0"/>
                <a:cs typeface="Times New Roman" panose="02020603050405020304" pitchFamily="18" charset="0"/>
              </a:rPr>
              <a:t>&gt;x1 + b2&lt;/</a:t>
            </a:r>
            <a:r>
              <a:rPr lang="en-US" altLang="en-US" sz="1800" dirty="0" err="1">
                <a:latin typeface="Times New Roman" panose="02020603050405020304" pitchFamily="18" charset="0"/>
                <a:cs typeface="Times New Roman" panose="02020603050405020304" pitchFamily="18" charset="0"/>
              </a:rPr>
              <a:t>em</a:t>
            </a:r>
            <a:r>
              <a:rPr lang="en-US" altLang="en-US" sz="1800" dirty="0">
                <a:latin typeface="Times New Roman" panose="02020603050405020304" pitchFamily="18" charset="0"/>
                <a:cs typeface="Times New Roman" panose="02020603050405020304" pitchFamily="18" charset="0"/>
              </a:rPr>
              <a:t>&gt;x2 + ... + </a:t>
            </a:r>
            <a:r>
              <a:rPr lang="en-US" altLang="en-US" sz="1800" dirty="0" err="1">
                <a:latin typeface="Times New Roman" panose="02020603050405020304" pitchFamily="18" charset="0"/>
                <a:cs typeface="Times New Roman" panose="02020603050405020304" pitchFamily="18" charset="0"/>
              </a:rPr>
              <a:t>bn</a:t>
            </a:r>
            <a:r>
              <a:rPr lang="en-US" altLang="en-US" sz="1800" dirty="0">
                <a:latin typeface="Times New Roman" panose="02020603050405020304" pitchFamily="18" charset="0"/>
                <a:cs typeface="Times New Roman" panose="02020603050405020304" pitchFamily="18" charset="0"/>
              </a:rPr>
              <a:t>*</a:t>
            </a:r>
            <a:r>
              <a:rPr lang="en-US" altLang="en-US" sz="1800" dirty="0" err="1">
                <a:latin typeface="Times New Roman" panose="02020603050405020304" pitchFamily="18" charset="0"/>
                <a:cs typeface="Times New Roman" panose="02020603050405020304" pitchFamily="18" charset="0"/>
              </a:rPr>
              <a:t>xn</a:t>
            </a:r>
            <a:endParaRPr lang="en-US" alt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Where </a:t>
            </a:r>
            <a:r>
              <a:rPr lang="en-US" altLang="en-US" sz="1800" dirty="0">
                <a:latin typeface="Times New Roman" panose="02020603050405020304" pitchFamily="18" charset="0"/>
                <a:cs typeface="Times New Roman" panose="02020603050405020304" pitchFamily="18" charset="0"/>
              </a:rPr>
              <a:t>b0 is the intercept term, b1, b2,……, </a:t>
            </a:r>
            <a:r>
              <a:rPr lang="en-US" altLang="en-US" sz="1800" dirty="0" err="1">
                <a:latin typeface="Times New Roman" panose="02020603050405020304" pitchFamily="18" charset="0"/>
                <a:cs typeface="Times New Roman" panose="02020603050405020304" pitchFamily="18" charset="0"/>
              </a:rPr>
              <a:t>bn</a:t>
            </a:r>
            <a:r>
              <a:rPr lang="en-US" altLang="en-US" sz="1800" dirty="0">
                <a:latin typeface="Times New Roman" panose="02020603050405020304" pitchFamily="18" charset="0"/>
                <a:cs typeface="Times New Roman" panose="02020603050405020304" pitchFamily="18" charset="0"/>
              </a:rPr>
              <a:t> are the coefficients of the independent variables x1, x2, ... , </a:t>
            </a:r>
            <a:r>
              <a:rPr lang="en-US" altLang="en-US" sz="1800" dirty="0" err="1">
                <a:latin typeface="Times New Roman" panose="02020603050405020304" pitchFamily="18" charset="0"/>
                <a:cs typeface="Times New Roman" panose="02020603050405020304" pitchFamily="18" charset="0"/>
              </a:rPr>
              <a:t>xn</a:t>
            </a:r>
            <a:r>
              <a:rPr lang="en-US" altLang="en-US" sz="1800" dirty="0">
                <a:latin typeface="Times New Roman" panose="02020603050405020304" pitchFamily="18" charset="0"/>
                <a:cs typeface="Times New Roman" panose="02020603050405020304" pitchFamily="18" charset="0"/>
              </a:rPr>
              <a:t> respectively.</a:t>
            </a: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name “logistic regression” comes from the function used in the model, which is called the logistic function or sigmoid function. </a:t>
            </a:r>
          </a:p>
          <a:p>
            <a:pPr marL="342900" indent="-34290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logistic function is a mathematical function that takes any input value and returns an output value between 0 and 1.</a:t>
            </a:r>
          </a:p>
        </p:txBody>
      </p:sp>
    </p:spTree>
    <p:extLst>
      <p:ext uri="{BB962C8B-B14F-4D97-AF65-F5344CB8AC3E}">
        <p14:creationId xmlns:p14="http://schemas.microsoft.com/office/powerpoint/2010/main" val="34965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Regression vs. Classification in Machine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24000" y="1367161"/>
            <a:ext cx="9144000" cy="5282214"/>
          </a:xfrm>
        </p:spPr>
        <p:txBody>
          <a:bodyPr>
            <a:normAutofit/>
          </a:bodyPr>
          <a:lstStyle/>
          <a:p>
            <a:pPr algn="just"/>
            <a:endParaRPr lang="en-IN" dirty="0"/>
          </a:p>
        </p:txBody>
      </p:sp>
      <p:pic>
        <p:nvPicPr>
          <p:cNvPr id="5" name="Picture 4">
            <a:extLst>
              <a:ext uri="{FF2B5EF4-FFF2-40B4-BE49-F238E27FC236}">
                <a16:creationId xmlns:a16="http://schemas.microsoft.com/office/drawing/2014/main" xmlns="" id="{9CE0C71C-E847-096E-3875-B8F79284E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278384"/>
            <a:ext cx="9422166" cy="5442012"/>
          </a:xfrm>
          <a:prstGeom prst="rect">
            <a:avLst/>
          </a:prstGeom>
        </p:spPr>
      </p:pic>
    </p:spTree>
    <p:extLst>
      <p:ext uri="{BB962C8B-B14F-4D97-AF65-F5344CB8AC3E}">
        <p14:creationId xmlns:p14="http://schemas.microsoft.com/office/powerpoint/2010/main" val="2692107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Regression Equation: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84328" y="773608"/>
            <a:ext cx="11745883" cy="6021581"/>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The Logistic regression equation can be obtained from the Linear Regression equation. The mathematical steps to get Logistic Regression equations are given below:</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know the equation of the </a:t>
            </a:r>
            <a:r>
              <a:rPr lang="en-US" sz="1800" dirty="0">
                <a:solidFill>
                  <a:srgbClr val="0070C0"/>
                </a:solidFill>
                <a:latin typeface="Times New Roman" panose="02020603050405020304" pitchFamily="18" charset="0"/>
                <a:cs typeface="Times New Roman" panose="02020603050405020304" pitchFamily="18" charset="0"/>
              </a:rPr>
              <a:t>straight line </a:t>
            </a:r>
            <a:r>
              <a:rPr lang="en-US" sz="1800" dirty="0">
                <a:latin typeface="Times New Roman" panose="02020603050405020304" pitchFamily="18" charset="0"/>
                <a:cs typeface="Times New Roman" panose="02020603050405020304" pitchFamily="18" charset="0"/>
              </a:rPr>
              <a:t>can be written as:</a:t>
            </a:r>
          </a:p>
          <a:p>
            <a:pPr algn="just">
              <a:lnSpc>
                <a:spcPct val="150000"/>
              </a:lnSpc>
            </a:pPr>
            <a:r>
              <a:rPr lang="en-US" sz="1800" dirty="0">
                <a:latin typeface="Times New Roman" panose="02020603050405020304" pitchFamily="18" charset="0"/>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Logistic Regression y can be between 0 and 1 only, so for this let's divide the above equation by (1-y):</a:t>
            </a:r>
          </a:p>
          <a:p>
            <a:pPr marL="285750" indent="-285750" algn="just">
              <a:lnSpc>
                <a:spcPct val="150000"/>
              </a:lnSpc>
              <a:buFont typeface="Wingdings" panose="05000000000000000000" pitchFamily="2" charset="2"/>
              <a:buChar char="Ø"/>
            </a:pPr>
            <a:endParaRPr lang="en-US" sz="1400" b="0" i="0" dirty="0">
              <a:solidFill>
                <a:srgbClr val="000000"/>
              </a:solidFill>
              <a:effectLst/>
              <a:latin typeface="inter-regular"/>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But we need range between -[infinity] to +[infinity], then take logarithm of the equation it will become:</a:t>
            </a:r>
          </a:p>
          <a:p>
            <a:pPr algn="just">
              <a:lnSpc>
                <a:spcPct val="150000"/>
              </a:lnSpc>
            </a:pPr>
            <a:endParaRPr lang="en-US" sz="1400" b="0" i="0" dirty="0">
              <a:solidFill>
                <a:srgbClr val="000000"/>
              </a:solidFill>
              <a:effectLst/>
              <a:latin typeface="inter-regular"/>
            </a:endParaRP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1026" name="Picture 2" descr="Logistic Regression in Machine Learning">
            <a:extLst>
              <a:ext uri="{FF2B5EF4-FFF2-40B4-BE49-F238E27FC236}">
                <a16:creationId xmlns:a16="http://schemas.microsoft.com/office/drawing/2014/main" xmlns="" id="{2F4E93EF-26AE-D742-F49B-BDA919083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252" y="2838544"/>
            <a:ext cx="3905250" cy="4922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istic Regression in Machine Learning">
            <a:extLst>
              <a:ext uri="{FF2B5EF4-FFF2-40B4-BE49-F238E27FC236}">
                <a16:creationId xmlns:a16="http://schemas.microsoft.com/office/drawing/2014/main" xmlns="" id="{1FF4F4F6-A377-B014-71FB-DDCC3BFAD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252" y="4079289"/>
            <a:ext cx="29337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istic Regression in Machine Learning">
            <a:extLst>
              <a:ext uri="{FF2B5EF4-FFF2-40B4-BE49-F238E27FC236}">
                <a16:creationId xmlns:a16="http://schemas.microsoft.com/office/drawing/2014/main" xmlns="" id="{3583410E-0E25-5E1F-9359-D2D464D5F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127" y="5503329"/>
            <a:ext cx="41433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415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177552"/>
            <a:ext cx="10525957" cy="59605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Function (Sigmoid Function):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543139" y="773607"/>
            <a:ext cx="11105722" cy="5795868"/>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sigmoid function is a mathematical function used to map the predicted values to probabilities.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maps any real value into another value within a range of 0 and 1.</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value of the logistic regression must be between 0 and 1, which cannot go beyond this limit, so it forms a curve like the "S" form. The S-form curve is called the Sigmoid function or the logistic function.</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logistic regression, we use the concept of the threshold value, which defines the probability of either 0 or 1. Such as values above the threshold value tends to 1, and a value below the threshold values tends to 0.</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Assumptions for Logistic Regression:</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dependent variable must be categorical in nature.</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independent variable should not have multi-collinearity.</a:t>
            </a:r>
          </a:p>
        </p:txBody>
      </p:sp>
    </p:spTree>
    <p:extLst>
      <p:ext uri="{BB962C8B-B14F-4D97-AF65-F5344CB8AC3E}">
        <p14:creationId xmlns:p14="http://schemas.microsoft.com/office/powerpoint/2010/main" val="1013298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Type of 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57695" y="781235"/>
            <a:ext cx="11745883" cy="582738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On the basis of the categories, Logistic Regression can be classified into three types:</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Binomial: </a:t>
            </a:r>
            <a:r>
              <a:rPr lang="en-US" sz="1800" dirty="0">
                <a:latin typeface="Times New Roman" panose="02020603050405020304" pitchFamily="18" charset="0"/>
                <a:cs typeface="Times New Roman" panose="02020603050405020304" pitchFamily="18" charset="0"/>
              </a:rPr>
              <a:t>In binomial Logistic regression, there can be </a:t>
            </a:r>
            <a:r>
              <a:rPr lang="en-US" sz="1800" dirty="0">
                <a:solidFill>
                  <a:srgbClr val="0070C0"/>
                </a:solidFill>
                <a:latin typeface="Times New Roman" panose="02020603050405020304" pitchFamily="18" charset="0"/>
                <a:cs typeface="Times New Roman" panose="02020603050405020304" pitchFamily="18" charset="0"/>
              </a:rPr>
              <a:t>only two possible types </a:t>
            </a:r>
            <a:r>
              <a:rPr lang="en-US" sz="1800" dirty="0">
                <a:latin typeface="Times New Roman" panose="02020603050405020304" pitchFamily="18" charset="0"/>
                <a:cs typeface="Times New Roman" panose="02020603050405020304" pitchFamily="18" charset="0"/>
              </a:rPr>
              <a:t>of the dependent variables, such as 0 or 1, Pass or Fail, etc.</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Multinomial:</a:t>
            </a:r>
            <a:r>
              <a:rPr lang="en-US" sz="1800" dirty="0">
                <a:latin typeface="Times New Roman" panose="02020603050405020304" pitchFamily="18" charset="0"/>
                <a:cs typeface="Times New Roman" panose="02020603050405020304" pitchFamily="18" charset="0"/>
              </a:rPr>
              <a:t> In multinomial Logistic regression, there can be </a:t>
            </a:r>
            <a:r>
              <a:rPr lang="en-US" sz="1800" dirty="0">
                <a:solidFill>
                  <a:srgbClr val="0070C0"/>
                </a:solidFill>
                <a:latin typeface="Times New Roman" panose="02020603050405020304" pitchFamily="18" charset="0"/>
                <a:cs typeface="Times New Roman" panose="02020603050405020304" pitchFamily="18" charset="0"/>
              </a:rPr>
              <a:t>3 or more possible</a:t>
            </a:r>
            <a:r>
              <a:rPr lang="en-US" sz="1800" dirty="0">
                <a:latin typeface="Times New Roman" panose="02020603050405020304" pitchFamily="18" charset="0"/>
                <a:cs typeface="Times New Roman" panose="02020603050405020304" pitchFamily="18" charset="0"/>
              </a:rPr>
              <a:t> unordered types of the dependent variable, such as "cat", "dogs", or "sheep"</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Ordinal:</a:t>
            </a:r>
            <a:r>
              <a:rPr lang="en-US" sz="1800" dirty="0">
                <a:latin typeface="Times New Roman" panose="02020603050405020304" pitchFamily="18" charset="0"/>
                <a:cs typeface="Times New Roman" panose="02020603050405020304" pitchFamily="18" charset="0"/>
              </a:rPr>
              <a:t> In ordinal Logistic regression, there can be </a:t>
            </a:r>
            <a:r>
              <a:rPr lang="en-US" sz="1800" dirty="0">
                <a:solidFill>
                  <a:srgbClr val="0070C0"/>
                </a:solidFill>
                <a:latin typeface="Times New Roman" panose="02020603050405020304" pitchFamily="18" charset="0"/>
                <a:cs typeface="Times New Roman" panose="02020603050405020304" pitchFamily="18" charset="0"/>
              </a:rPr>
              <a:t>3 or more possible ordered </a:t>
            </a:r>
            <a:r>
              <a:rPr lang="en-US" sz="1800" dirty="0">
                <a:latin typeface="Times New Roman" panose="02020603050405020304" pitchFamily="18" charset="0"/>
                <a:cs typeface="Times New Roman" panose="02020603050405020304" pitchFamily="18" charset="0"/>
              </a:rPr>
              <a:t>types of dependent variables, such as "low", "Medium", or "High".</a:t>
            </a:r>
          </a:p>
        </p:txBody>
      </p:sp>
    </p:spTree>
    <p:extLst>
      <p:ext uri="{BB962C8B-B14F-4D97-AF65-F5344CB8AC3E}">
        <p14:creationId xmlns:p14="http://schemas.microsoft.com/office/powerpoint/2010/main" val="3702255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57695" y="587037"/>
            <a:ext cx="11745883" cy="6021581"/>
          </a:xfrm>
        </p:spPr>
        <p:txBody>
          <a:bodyPr>
            <a:noAutofit/>
          </a:bodyPr>
          <a:lstStyle/>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Logistic Regression [2]</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951" y="762000"/>
            <a:ext cx="7574097" cy="5212080"/>
          </a:xfrm>
          <a:prstGeom prst="rect">
            <a:avLst/>
          </a:prstGeom>
        </p:spPr>
      </p:pic>
    </p:spTree>
    <p:extLst>
      <p:ext uri="{BB962C8B-B14F-4D97-AF65-F5344CB8AC3E}">
        <p14:creationId xmlns:p14="http://schemas.microsoft.com/office/powerpoint/2010/main" val="2586429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Confusion Matrix:</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66330" y="736846"/>
            <a:ext cx="11562194" cy="6074325"/>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Confusion matrix: Confusion matrix is a performance measurement for machine learning Classification problem where output can be two or more classes. Confusion matrix is a square matrix/table with </a:t>
            </a:r>
            <a:r>
              <a:rPr lang="en-US" sz="1800" dirty="0">
                <a:solidFill>
                  <a:srgbClr val="0070C0"/>
                </a:solidFill>
                <a:latin typeface="Times New Roman" panose="02020603050405020304" pitchFamily="18" charset="0"/>
                <a:cs typeface="Times New Roman" panose="02020603050405020304" pitchFamily="18" charset="0"/>
              </a:rPr>
              <a:t>4 different combinations of predicted and actual values</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confusion matrix consists of four parameters: </a:t>
            </a:r>
            <a:r>
              <a:rPr lang="en-US" sz="1800" dirty="0">
                <a:solidFill>
                  <a:srgbClr val="0070C0"/>
                </a:solidFill>
                <a:latin typeface="Times New Roman" panose="02020603050405020304" pitchFamily="18" charset="0"/>
                <a:cs typeface="Times New Roman" panose="02020603050405020304" pitchFamily="18" charset="0"/>
              </a:rPr>
              <a:t>True Positives (TP), True Negatives (TN), False Positives (FP), and False Negatives (FN)</a:t>
            </a:r>
            <a:r>
              <a:rPr lang="en-US" sz="1800" dirty="0">
                <a:solidFill>
                  <a:srgbClr val="00B05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Confusion matrix is highly useful for calculating </a:t>
            </a:r>
            <a:r>
              <a:rPr lang="en-US" sz="1800" b="1" dirty="0">
                <a:latin typeface="Times New Roman" panose="02020603050405020304" pitchFamily="18" charset="0"/>
                <a:cs typeface="Times New Roman" panose="02020603050405020304" pitchFamily="18" charset="0"/>
              </a:rPr>
              <a:t>Recall, Precision, Specificity, Accuracy, and most importantly AUC-ROC curves</a:t>
            </a:r>
            <a:r>
              <a:rPr lang="en-US" sz="1800" dirty="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True Positive (TP): </a:t>
            </a:r>
            <a:r>
              <a:rPr lang="en-US" sz="1800" dirty="0">
                <a:latin typeface="Times New Roman" panose="02020603050405020304" pitchFamily="18" charset="0"/>
                <a:cs typeface="Times New Roman" panose="02020603050405020304" pitchFamily="18" charset="0"/>
              </a:rPr>
              <a:t>Actual Positive and Predicted as Positive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True Negative (TN): </a:t>
            </a:r>
            <a:r>
              <a:rPr lang="en-US" sz="1800" dirty="0">
                <a:latin typeface="Times New Roman" panose="02020603050405020304" pitchFamily="18" charset="0"/>
                <a:cs typeface="Times New Roman" panose="02020603050405020304" pitchFamily="18" charset="0"/>
              </a:rPr>
              <a:t>Actual Negative and Predicted as Negative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False Positive (FP, Type I Error): </a:t>
            </a:r>
            <a:r>
              <a:rPr lang="en-US" sz="1800" dirty="0">
                <a:latin typeface="Times New Roman" panose="02020603050405020304" pitchFamily="18" charset="0"/>
                <a:cs typeface="Times New Roman" panose="02020603050405020304" pitchFamily="18" charset="0"/>
              </a:rPr>
              <a:t>Actual Negative but predicted as Positive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False Negative(FN, Type II Error): </a:t>
            </a:r>
            <a:r>
              <a:rPr lang="en-US" sz="1800" dirty="0">
                <a:latin typeface="Times New Roman" panose="02020603050405020304" pitchFamily="18" charset="0"/>
                <a:cs typeface="Times New Roman" panose="02020603050405020304" pitchFamily="18" charset="0"/>
              </a:rPr>
              <a:t>Actual Positive but predicted as Negative</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	TP +TN =Correct prediction</a:t>
            </a:r>
          </a:p>
          <a:p>
            <a:pPr algn="just">
              <a:lnSpc>
                <a:spcPct val="150000"/>
              </a:lnSpc>
            </a:pPr>
            <a:r>
              <a:rPr lang="en-US" sz="1800" dirty="0">
                <a:solidFill>
                  <a:srgbClr val="0070C0"/>
                </a:solidFill>
                <a:latin typeface="Times New Roman" panose="02020603050405020304" pitchFamily="18" charset="0"/>
                <a:cs typeface="Times New Roman" panose="02020603050405020304" pitchFamily="18" charset="0"/>
              </a:rPr>
              <a:t>	FP+FN = Wrong prediction 						</a:t>
            </a:r>
            <a:r>
              <a:rPr lang="en-US" sz="1800" dirty="0">
                <a:latin typeface="Times New Roman" panose="02020603050405020304" pitchFamily="18" charset="0"/>
                <a:cs typeface="Times New Roman" panose="02020603050405020304" pitchFamily="18" charset="0"/>
              </a:rPr>
              <a:t>Fig: Confusion Matrix [3]</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   </a:t>
            </a: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A59700DD-4529-BBA3-B4A4-14979819E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499" y="3719744"/>
            <a:ext cx="3421371" cy="2301315"/>
          </a:xfrm>
          <a:prstGeom prst="rect">
            <a:avLst/>
          </a:prstGeom>
        </p:spPr>
      </p:pic>
    </p:spTree>
    <p:extLst>
      <p:ext uri="{BB962C8B-B14F-4D97-AF65-F5344CB8AC3E}">
        <p14:creationId xmlns:p14="http://schemas.microsoft.com/office/powerpoint/2010/main" val="2182861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Evaluation Metrics for Classification: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19596" y="548640"/>
            <a:ext cx="11153314" cy="6309359"/>
          </a:xfrm>
        </p:spPr>
        <p:txBody>
          <a:bodyPr>
            <a:noAutofit/>
          </a:bodyPr>
          <a:lstStyle/>
          <a:p>
            <a:pPr marL="342900" indent="-342900" algn="just">
              <a:lnSpc>
                <a:spcPct val="100000"/>
              </a:lnSpc>
              <a:buAutoNum type="arabicPeriod"/>
            </a:pPr>
            <a:r>
              <a:rPr lang="en-US" sz="1800" dirty="0">
                <a:solidFill>
                  <a:srgbClr val="0070C0"/>
                </a:solidFill>
                <a:latin typeface="Times New Roman" panose="02020603050405020304" pitchFamily="18" charset="0"/>
                <a:cs typeface="Times New Roman" panose="02020603050405020304" pitchFamily="18" charset="0"/>
              </a:rPr>
              <a:t>Accuracy:</a:t>
            </a:r>
            <a:r>
              <a:rPr lang="en-US" sz="1800" dirty="0">
                <a:latin typeface="Times New Roman" panose="02020603050405020304" pitchFamily="18" charset="0"/>
                <a:cs typeface="Times New Roman" panose="02020603050405020304" pitchFamily="18" charset="0"/>
              </a:rPr>
              <a:t> Accuracy measures the percentage of correctly classified instances out of all instances. While accuracy is a     commonly used metric, it can be misleading if the data is imbalanced, meaning one class is much more frequent than the other.  </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(TP + TN) / (TP + TN + FP + FN)</a:t>
            </a:r>
          </a:p>
          <a:p>
            <a:pPr marL="342900" indent="-342900" algn="just">
              <a:lnSpc>
                <a:spcPct val="100000"/>
              </a:lnSpc>
              <a:buFont typeface="+mj-lt"/>
              <a:buAutoNum type="arabicPeriod" startAt="2"/>
            </a:pPr>
            <a:r>
              <a:rPr lang="en-US" sz="1800" dirty="0">
                <a:solidFill>
                  <a:srgbClr val="0070C0"/>
                </a:solidFill>
                <a:latin typeface="Times New Roman" panose="02020603050405020304" pitchFamily="18" charset="0"/>
                <a:cs typeface="Times New Roman" panose="02020603050405020304" pitchFamily="18" charset="0"/>
              </a:rPr>
              <a:t>Precision:</a:t>
            </a:r>
            <a:r>
              <a:rPr lang="en-US" sz="1800" dirty="0">
                <a:latin typeface="Times New Roman" panose="02020603050405020304" pitchFamily="18" charset="0"/>
                <a:cs typeface="Times New Roman" panose="02020603050405020304" pitchFamily="18" charset="0"/>
              </a:rPr>
              <a:t> Precision measures the proportion of true positive predictions out of all positive predictions. It focuses on the model’s ability to correctly identify positive cases.</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TP / (TP + FP)</a:t>
            </a:r>
          </a:p>
          <a:p>
            <a:pPr marL="342900" indent="-342900" algn="just">
              <a:lnSpc>
                <a:spcPct val="100000"/>
              </a:lnSpc>
              <a:buAutoNum type="arabicPeriod" startAt="3"/>
            </a:pPr>
            <a:r>
              <a:rPr lang="en-US" sz="1800" dirty="0">
                <a:solidFill>
                  <a:srgbClr val="0070C0"/>
                </a:solidFill>
                <a:latin typeface="Times New Roman" panose="02020603050405020304" pitchFamily="18" charset="0"/>
                <a:cs typeface="Times New Roman" panose="02020603050405020304" pitchFamily="18" charset="0"/>
              </a:rPr>
              <a:t>Recall (Sensitivity, True Positive Rate, TPR):</a:t>
            </a:r>
            <a:r>
              <a:rPr lang="en-US" sz="1800" dirty="0">
                <a:latin typeface="Times New Roman" panose="02020603050405020304" pitchFamily="18" charset="0"/>
                <a:cs typeface="Times New Roman" panose="02020603050405020304" pitchFamily="18" charset="0"/>
              </a:rPr>
              <a:t> It measures the proportion of true positive predictions out of all actual positive cases. It focuses on the model’s ability to identify all positive cases, even if it results in some false positives.</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TP / (TP + FN)</a:t>
            </a:r>
          </a:p>
          <a:p>
            <a:pPr marL="342900" indent="-342900" algn="just">
              <a:lnSpc>
                <a:spcPct val="100000"/>
              </a:lnSpc>
              <a:buFont typeface="+mj-lt"/>
              <a:buAutoNum type="arabicPeriod" startAt="4"/>
            </a:pPr>
            <a:r>
              <a:rPr lang="en-US" sz="1800" dirty="0">
                <a:solidFill>
                  <a:srgbClr val="0070C0"/>
                </a:solidFill>
                <a:latin typeface="Times New Roman" panose="02020603050405020304" pitchFamily="18" charset="0"/>
                <a:cs typeface="Times New Roman" panose="02020603050405020304" pitchFamily="18" charset="0"/>
              </a:rPr>
              <a:t>F1 Score: </a:t>
            </a:r>
            <a:r>
              <a:rPr lang="en-US" sz="1800" dirty="0">
                <a:latin typeface="Times New Roman" panose="02020603050405020304" pitchFamily="18" charset="0"/>
                <a:cs typeface="Times New Roman" panose="02020603050405020304" pitchFamily="18" charset="0"/>
              </a:rPr>
              <a:t>The harmonic mean of precision and recall, providing a balance between precision and recall.</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2 * (Precision * Recall) / (Precision + Recall)</a:t>
            </a:r>
          </a:p>
          <a:p>
            <a:pPr algn="just">
              <a:lnSpc>
                <a:spcPct val="100000"/>
              </a:lnSpc>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1590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7"/>
            <a:ext cx="10525957" cy="510244"/>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Evaluation Metrics for 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19596" y="548640"/>
            <a:ext cx="11153314" cy="6309359"/>
          </a:xfrm>
        </p:spPr>
        <p:txBody>
          <a:bodyPr>
            <a:noAutofit/>
          </a:bodyPr>
          <a:lstStyle/>
          <a:p>
            <a:pPr marL="342900" indent="-342900" algn="just">
              <a:lnSpc>
                <a:spcPct val="100000"/>
              </a:lnSpc>
              <a:buFont typeface="+mj-lt"/>
              <a:buAutoNum type="arabicPeriod" startAt="5"/>
            </a:pPr>
            <a:r>
              <a:rPr lang="en-US" sz="1800" dirty="0">
                <a:solidFill>
                  <a:srgbClr val="0070C0"/>
                </a:solidFill>
                <a:latin typeface="Times New Roman" panose="02020603050405020304" pitchFamily="18" charset="0"/>
                <a:cs typeface="Times New Roman" panose="02020603050405020304" pitchFamily="18" charset="0"/>
              </a:rPr>
              <a:t>Specificity (True Negative Rate, TNR): </a:t>
            </a:r>
            <a:r>
              <a:rPr lang="en-US" sz="1800" dirty="0">
                <a:latin typeface="Times New Roman" panose="02020603050405020304" pitchFamily="18" charset="0"/>
                <a:cs typeface="Times New Roman" panose="02020603050405020304" pitchFamily="18" charset="0"/>
              </a:rPr>
              <a:t>The proportion of true negative predictions out of all actual negative instances in the data.</a:t>
            </a:r>
          </a:p>
          <a:p>
            <a:pPr>
              <a:lnSpc>
                <a:spcPct val="100000"/>
              </a:lnSpc>
            </a:pPr>
            <a:r>
              <a:rPr lang="en-US" sz="1800" dirty="0">
                <a:solidFill>
                  <a:srgbClr val="0070C0"/>
                </a:solidFill>
                <a:latin typeface="Times New Roman" panose="02020603050405020304" pitchFamily="18" charset="0"/>
                <a:cs typeface="Times New Roman" panose="02020603050405020304" pitchFamily="18" charset="0"/>
              </a:rPr>
              <a:t>Formula: TN / (TN + FP)</a:t>
            </a:r>
          </a:p>
          <a:p>
            <a:pPr marL="342900" indent="-342900" algn="just">
              <a:lnSpc>
                <a:spcPct val="150000"/>
              </a:lnSpc>
              <a:buFont typeface="+mj-lt"/>
              <a:buAutoNum type="arabicPeriod" startAt="6"/>
            </a:pPr>
            <a:r>
              <a:rPr lang="en-US" sz="1800" dirty="0">
                <a:solidFill>
                  <a:srgbClr val="0070C0"/>
                </a:solidFill>
                <a:latin typeface="Times New Roman" panose="02020603050405020304" pitchFamily="18" charset="0"/>
                <a:cs typeface="Times New Roman" panose="02020603050405020304" pitchFamily="18" charset="0"/>
              </a:rPr>
              <a:t>False Positive Rate (FPR):</a:t>
            </a:r>
            <a:r>
              <a:rPr lang="en-US" sz="1800" dirty="0">
                <a:latin typeface="Times New Roman" panose="02020603050405020304" pitchFamily="18" charset="0"/>
                <a:cs typeface="Times New Roman" panose="02020603050405020304" pitchFamily="18" charset="0"/>
              </a:rPr>
              <a:t> The proportion of false positive predictions out of all actual negative instances in the data.</a:t>
            </a:r>
          </a:p>
          <a:p>
            <a:pPr>
              <a:lnSpc>
                <a:spcPct val="150000"/>
              </a:lnSpc>
            </a:pPr>
            <a:r>
              <a:rPr lang="en-US" sz="1800" dirty="0">
                <a:solidFill>
                  <a:srgbClr val="0070C0"/>
                </a:solidFill>
                <a:latin typeface="Times New Roman" panose="02020603050405020304" pitchFamily="18" charset="0"/>
                <a:cs typeface="Times New Roman" panose="02020603050405020304" pitchFamily="18" charset="0"/>
              </a:rPr>
              <a:t>Formula: FP / (FP + TN)</a:t>
            </a: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7"/>
            </a:pPr>
            <a:r>
              <a:rPr lang="en-US" sz="1800" dirty="0">
                <a:solidFill>
                  <a:srgbClr val="0070C0"/>
                </a:solidFill>
                <a:latin typeface="Times New Roman" panose="02020603050405020304" pitchFamily="18" charset="0"/>
                <a:cs typeface="Times New Roman" panose="02020603050405020304" pitchFamily="18" charset="0"/>
              </a:rPr>
              <a:t>AUC-ROC:</a:t>
            </a:r>
            <a:r>
              <a:rPr lang="en-US" sz="1800" dirty="0">
                <a:latin typeface="Times New Roman" panose="02020603050405020304" pitchFamily="18" charset="0"/>
                <a:cs typeface="Times New Roman" panose="02020603050405020304" pitchFamily="18" charset="0"/>
              </a:rPr>
              <a:t> The AUC-ROC measures the model’s ability to distinguish between the positive and negative classes. It is a measure of the tradeoff between the true positive rate and the false positive rate.</a:t>
            </a:r>
          </a:p>
          <a:p>
            <a:pPr marL="342900" indent="-342900" algn="just">
              <a:lnSpc>
                <a:spcPct val="150000"/>
              </a:lnSpc>
              <a:buFont typeface="+mj-lt"/>
              <a:buAutoNum type="arabicPeriod" startAt="8"/>
            </a:pPr>
            <a:r>
              <a:rPr lang="en-US" sz="1800" dirty="0">
                <a:solidFill>
                  <a:srgbClr val="0070C0"/>
                </a:solidFill>
                <a:latin typeface="Times New Roman" panose="02020603050405020304" pitchFamily="18" charset="0"/>
                <a:cs typeface="Times New Roman" panose="02020603050405020304" pitchFamily="18" charset="0"/>
              </a:rPr>
              <a:t>Confusion matrix: </a:t>
            </a:r>
            <a:r>
              <a:rPr lang="en-US" sz="1800" dirty="0">
                <a:latin typeface="Times New Roman" panose="02020603050405020304" pitchFamily="18" charset="0"/>
                <a:cs typeface="Times New Roman" panose="02020603050405020304" pitchFamily="18" charset="0"/>
              </a:rPr>
              <a:t>A confusion matrix is a table that summarizes the performance of a classification model. It shows the number of true positives, true negatives, false positives, and false negatives.</a:t>
            </a:r>
          </a:p>
          <a:p>
            <a:pPr marL="342900" indent="-342900" algn="just">
              <a:lnSpc>
                <a:spcPct val="150000"/>
              </a:lnSpc>
              <a:buAutoNum type="arabicPeriod"/>
            </a:pP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5576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147961" y="186429"/>
            <a:ext cx="11896078" cy="63031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Area under the Curve-Receiver operating characteristics (AUC-ROC) Curve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75208" y="932156"/>
            <a:ext cx="11764392" cy="5832628"/>
          </a:xfrm>
        </p:spPr>
        <p:txBody>
          <a:bodyPr>
            <a:noAutofit/>
          </a:bodyPr>
          <a:lstStyle/>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AUC - ROC curve </a:t>
            </a:r>
            <a:r>
              <a:rPr lang="en-US" sz="1800" dirty="0">
                <a:latin typeface="Times New Roman" panose="02020603050405020304" pitchFamily="18" charset="0"/>
                <a:cs typeface="Times New Roman" panose="02020603050405020304" pitchFamily="18" charset="0"/>
              </a:rPr>
              <a:t>is a performance measurement for the classification problems at various threshold settings. </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ROC</a:t>
            </a:r>
            <a:r>
              <a:rPr lang="en-US" sz="1800" dirty="0">
                <a:latin typeface="Times New Roman" panose="02020603050405020304" pitchFamily="18" charset="0"/>
                <a:cs typeface="Times New Roman" panose="02020603050405020304" pitchFamily="18" charset="0"/>
              </a:rPr>
              <a:t> is a </a:t>
            </a:r>
            <a:r>
              <a:rPr lang="en-US" sz="1800" dirty="0">
                <a:solidFill>
                  <a:srgbClr val="0070C0"/>
                </a:solidFill>
                <a:latin typeface="Times New Roman" panose="02020603050405020304" pitchFamily="18" charset="0"/>
                <a:cs typeface="Times New Roman" panose="02020603050405020304" pitchFamily="18" charset="0"/>
              </a:rPr>
              <a:t>probability curve </a:t>
            </a:r>
            <a:r>
              <a:rPr lang="en-US" sz="1800" dirty="0">
                <a:latin typeface="Times New Roman" panose="02020603050405020304" pitchFamily="18" charset="0"/>
                <a:cs typeface="Times New Roman" panose="02020603050405020304" pitchFamily="18" charset="0"/>
              </a:rPr>
              <a:t>and </a:t>
            </a:r>
            <a:r>
              <a:rPr lang="en-US" sz="1800" dirty="0">
                <a:solidFill>
                  <a:srgbClr val="0070C0"/>
                </a:solidFill>
                <a:latin typeface="Times New Roman" panose="02020603050405020304" pitchFamily="18" charset="0"/>
                <a:cs typeface="Times New Roman" panose="02020603050405020304" pitchFamily="18" charset="0"/>
              </a:rPr>
              <a:t>AUC</a:t>
            </a:r>
            <a:r>
              <a:rPr lang="en-US" sz="1800" dirty="0">
                <a:latin typeface="Times New Roman" panose="02020603050405020304" pitchFamily="18" charset="0"/>
                <a:cs typeface="Times New Roman" panose="02020603050405020304" pitchFamily="18" charset="0"/>
              </a:rPr>
              <a:t> represents the </a:t>
            </a:r>
            <a:r>
              <a:rPr lang="en-US" sz="1800" dirty="0">
                <a:solidFill>
                  <a:srgbClr val="0070C0"/>
                </a:solidFill>
                <a:latin typeface="Times New Roman" panose="02020603050405020304" pitchFamily="18" charset="0"/>
                <a:cs typeface="Times New Roman" panose="02020603050405020304" pitchFamily="18" charset="0"/>
              </a:rPr>
              <a:t>degree or measure of separability</a:t>
            </a:r>
            <a:r>
              <a:rPr lang="en-US" sz="1800" dirty="0">
                <a:latin typeface="Times New Roman" panose="02020603050405020304" pitchFamily="18" charset="0"/>
                <a:cs typeface="Times New Roman" panose="02020603050405020304" pitchFamily="18" charset="0"/>
              </a:rPr>
              <a:t>. It tells how much the model is capable of distinguishing between classes.</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Higher the AUC</a:t>
            </a:r>
            <a:r>
              <a:rPr lang="en-US" sz="1800" dirty="0">
                <a:latin typeface="Times New Roman" panose="02020603050405020304" pitchFamily="18" charset="0"/>
                <a:cs typeface="Times New Roman" panose="02020603050405020304" pitchFamily="18" charset="0"/>
              </a:rPr>
              <a:t>, the better the model is at predicting 0 classes as 0 and 1 classes as 1. By analogy, the Higher the AUC, the better the model is at distinguishing between patients with the disease and no disease.</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ROC curve is plotted with TPR against the FPR where TPR is on the y-axis and FPR is on the x-axis.</a:t>
            </a: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AUC-ROC Curve [4, towardsdatascience.com]</a:t>
            </a:r>
          </a:p>
        </p:txBody>
      </p:sp>
      <p:pic>
        <p:nvPicPr>
          <p:cNvPr id="6" name="Picture 5">
            <a:extLst>
              <a:ext uri="{FF2B5EF4-FFF2-40B4-BE49-F238E27FC236}">
                <a16:creationId xmlns:a16="http://schemas.microsoft.com/office/drawing/2014/main" xmlns="" id="{ED527285-4812-8FB6-AD4A-1FBF7CDD3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510" y="3429000"/>
            <a:ext cx="3135927" cy="2634449"/>
          </a:xfrm>
          <a:prstGeom prst="rect">
            <a:avLst/>
          </a:prstGeom>
        </p:spPr>
      </p:pic>
    </p:spTree>
    <p:extLst>
      <p:ext uri="{BB962C8B-B14F-4D97-AF65-F5344CB8AC3E}">
        <p14:creationId xmlns:p14="http://schemas.microsoft.com/office/powerpoint/2010/main" val="486930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Defining terms used in AUC and ROC Curve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63480" y="1084278"/>
            <a:ext cx="10573304" cy="5112336"/>
          </a:xfrm>
        </p:spPr>
        <p:txBody>
          <a:bodyPr>
            <a:noAutofit/>
          </a:bodyPr>
          <a:lstStyle/>
          <a:p>
            <a:pPr marL="342900" indent="-342900" algn="l">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TPR (True Positive Rate) / Recall /Sensitivity:</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342900" indent="-342900" algn="l">
              <a:lnSpc>
                <a:spcPct val="100000"/>
              </a:lnSpc>
              <a:buFont typeface="+mj-lt"/>
              <a:buAutoNum type="arabicPeriod" startAt="2"/>
            </a:pPr>
            <a:r>
              <a:rPr lang="en-US" sz="1800" dirty="0">
                <a:solidFill>
                  <a:srgbClr val="0070C0"/>
                </a:solidFill>
                <a:latin typeface="Times New Roman" panose="02020603050405020304" pitchFamily="18" charset="0"/>
                <a:cs typeface="Times New Roman" panose="02020603050405020304" pitchFamily="18" charset="0"/>
              </a:rPr>
              <a:t>Specificity (True Negative Rate, TNR):</a:t>
            </a:r>
          </a:p>
          <a:p>
            <a:pPr algn="l">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marL="342900" indent="-342900" algn="l">
              <a:lnSpc>
                <a:spcPct val="100000"/>
              </a:lnSpc>
              <a:buFont typeface="+mj-lt"/>
              <a:buAutoNum type="arabicPeriod" startAt="3"/>
            </a:pPr>
            <a:r>
              <a:rPr lang="en-US" sz="1800" dirty="0">
                <a:solidFill>
                  <a:srgbClr val="0070C0"/>
                </a:solidFill>
                <a:latin typeface="Times New Roman" panose="02020603050405020304" pitchFamily="18" charset="0"/>
                <a:cs typeface="Times New Roman" panose="02020603050405020304" pitchFamily="18" charset="0"/>
              </a:rPr>
              <a:t>FPR:</a:t>
            </a:r>
          </a:p>
          <a:p>
            <a:pPr algn="l">
              <a:lnSpc>
                <a:spcPct val="100000"/>
              </a:lnSpc>
            </a:pPr>
            <a:endParaRPr lang="en-US" sz="1800" dirty="0">
              <a:solidFill>
                <a:srgbClr val="0070C0"/>
              </a:solidFill>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1030" name="Picture 6">
            <a:extLst>
              <a:ext uri="{FF2B5EF4-FFF2-40B4-BE49-F238E27FC236}">
                <a16:creationId xmlns:a16="http://schemas.microsoft.com/office/drawing/2014/main" xmlns="" id="{0FD2F8C2-82C7-26B6-50E3-C15BE52C7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784" y="1610739"/>
            <a:ext cx="33813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xmlns="" id="{839A4FD5-903A-E7B2-C113-5757A41EC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301" y="3223618"/>
            <a:ext cx="2343150" cy="8191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xmlns="" id="{4708999B-B7E4-D55A-4CC8-63ABA3A18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492" y="4847211"/>
            <a:ext cx="233362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679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Receiver Operating Characteristic (</a:t>
            </a:r>
            <a:r>
              <a:rPr lang="en-US" sz="1800" dirty="0">
                <a:solidFill>
                  <a:srgbClr val="0070C0"/>
                </a:solidFill>
                <a:latin typeface="Times New Roman" panose="02020603050405020304" pitchFamily="18" charset="0"/>
                <a:cs typeface="Times New Roman" panose="02020603050405020304" pitchFamily="18" charset="0"/>
              </a:rPr>
              <a:t>ROC</a:t>
            </a:r>
            <a:r>
              <a:rPr lang="en-US" sz="1800" dirty="0">
                <a:latin typeface="Times New Roman" panose="02020603050405020304" pitchFamily="18" charset="0"/>
                <a:cs typeface="Times New Roman" panose="02020603050405020304" pitchFamily="18" charset="0"/>
              </a:rPr>
              <a:t>) curve is a graphical plot that illustrates the performance of a binary classifier system as the discrimination threshold is varied.</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 excellent model has AUC near to the </a:t>
            </a:r>
            <a:r>
              <a:rPr lang="en-US" sz="1800" dirty="0">
                <a:solidFill>
                  <a:srgbClr val="0070C0"/>
                </a:solidFill>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which means it has a </a:t>
            </a:r>
            <a:r>
              <a:rPr lang="en-US" sz="1800" dirty="0">
                <a:solidFill>
                  <a:srgbClr val="0070C0"/>
                </a:solidFill>
                <a:latin typeface="Times New Roman" panose="02020603050405020304" pitchFamily="18" charset="0"/>
                <a:cs typeface="Times New Roman" panose="02020603050405020304" pitchFamily="18" charset="0"/>
              </a:rPr>
              <a:t>good measure of separability</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And when AUC is 0.5, it means the model has </a:t>
            </a:r>
            <a:r>
              <a:rPr lang="en-US" sz="1800" dirty="0">
                <a:solidFill>
                  <a:srgbClr val="0070C0"/>
                </a:solidFill>
                <a:latin typeface="Times New Roman" panose="02020603050405020304" pitchFamily="18" charset="0"/>
                <a:cs typeface="Times New Roman" panose="02020603050405020304" pitchFamily="18" charset="0"/>
              </a:rPr>
              <a:t>no</a:t>
            </a:r>
            <a:r>
              <a:rPr lang="en-US" sz="1800" dirty="0">
                <a:latin typeface="Times New Roman" panose="02020603050405020304" pitchFamily="18" charset="0"/>
                <a:cs typeface="Times New Roman" panose="02020603050405020304" pitchFamily="18" charset="0"/>
              </a:rPr>
              <a:t> </a:t>
            </a:r>
            <a:r>
              <a:rPr lang="en-US" sz="1800" dirty="0">
                <a:solidFill>
                  <a:srgbClr val="0070C0"/>
                </a:solidFill>
                <a:latin typeface="Times New Roman" panose="02020603050405020304" pitchFamily="18" charset="0"/>
                <a:cs typeface="Times New Roman" panose="02020603050405020304" pitchFamily="18" charset="0"/>
              </a:rPr>
              <a:t>class separation </a:t>
            </a:r>
            <a:r>
              <a:rPr lang="en-US" sz="1800" dirty="0">
                <a:latin typeface="Times New Roman" panose="02020603050405020304" pitchFamily="18" charset="0"/>
                <a:cs typeface="Times New Roman" panose="02020603050405020304" pitchFamily="18" charset="0"/>
              </a:rPr>
              <a:t>capacity whatsoever.</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poor model has an AUC near </a:t>
            </a:r>
            <a:r>
              <a:rPr lang="en-US" sz="1800" dirty="0">
                <a:solidFill>
                  <a:srgbClr val="0070C0"/>
                </a:solidFill>
                <a:latin typeface="Times New Roman" panose="02020603050405020304" pitchFamily="18" charset="0"/>
                <a:cs typeface="Times New Roman" panose="02020603050405020304" pitchFamily="18" charset="0"/>
              </a:rPr>
              <a:t>0</a:t>
            </a:r>
            <a:r>
              <a:rPr lang="en-US" sz="1800" dirty="0">
                <a:latin typeface="Times New Roman" panose="02020603050405020304" pitchFamily="18" charset="0"/>
                <a:cs typeface="Times New Roman" panose="02020603050405020304" pitchFamily="18" charset="0"/>
              </a:rPr>
              <a:t> which means it has the worst measure of separability. In fact, it means it is reciprocating the result. </a:t>
            </a:r>
            <a:r>
              <a:rPr lang="en-US" sz="1800" dirty="0">
                <a:solidFill>
                  <a:srgbClr val="0070C0"/>
                </a:solidFill>
                <a:latin typeface="Times New Roman" panose="02020603050405020304" pitchFamily="18" charset="0"/>
                <a:cs typeface="Times New Roman" panose="02020603050405020304" pitchFamily="18" charset="0"/>
              </a:rPr>
              <a:t>It is predicting 0s as 1s and 1s as 0s</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As we know, ROC is a curve of probability. So let's plot the distributions of those probabilities: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Note: Red distribution curve is of the positive class (patients with disease) and the green distribution curve is of the negative class(patients with no disease).</a:t>
            </a: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290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1" y="314495"/>
            <a:ext cx="10525957" cy="644293"/>
          </a:xfrm>
        </p:spPr>
        <p:txBody>
          <a:bodyPr>
            <a:normAutofit/>
          </a:bodyPr>
          <a:lstStyle/>
          <a:p>
            <a:r>
              <a:rPr lang="en-US" sz="2800" dirty="0">
                <a:latin typeface="Times New Roman" panose="02020603050405020304" pitchFamily="18" charset="0"/>
                <a:cs typeface="Times New Roman" panose="02020603050405020304" pitchFamily="18" charset="0"/>
              </a:rPr>
              <a:t>Regression vs. Classification in Machine Learning: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24000" y="1367161"/>
            <a:ext cx="9144000" cy="5282214"/>
          </a:xfrm>
        </p:spPr>
        <p:txBody>
          <a:bodyPr>
            <a:normAutofit/>
          </a:bodyPr>
          <a:lstStyle/>
          <a:p>
            <a:pPr algn="just"/>
            <a:endParaRPr lang="en-IN" dirty="0"/>
          </a:p>
        </p:txBody>
      </p:sp>
      <p:graphicFrame>
        <p:nvGraphicFramePr>
          <p:cNvPr id="4" name="Table 3">
            <a:extLst>
              <a:ext uri="{FF2B5EF4-FFF2-40B4-BE49-F238E27FC236}">
                <a16:creationId xmlns:a16="http://schemas.microsoft.com/office/drawing/2014/main" xmlns="" id="{F942B5F4-7C51-8B2E-C00B-BA9AE474279C}"/>
              </a:ext>
            </a:extLst>
          </p:cNvPr>
          <p:cNvGraphicFramePr>
            <a:graphicFrameLocks noGrp="1"/>
          </p:cNvGraphicFramePr>
          <p:nvPr>
            <p:extLst>
              <p:ext uri="{D42A27DB-BD31-4B8C-83A1-F6EECF244321}">
                <p14:modId xmlns:p14="http://schemas.microsoft.com/office/powerpoint/2010/main" val="2645776435"/>
              </p:ext>
            </p:extLst>
          </p:nvPr>
        </p:nvGraphicFramePr>
        <p:xfrm>
          <a:off x="979502" y="1207363"/>
          <a:ext cx="10525958" cy="5483411"/>
        </p:xfrm>
        <a:graphic>
          <a:graphicData uri="http://schemas.openxmlformats.org/drawingml/2006/table">
            <a:tbl>
              <a:tblPr/>
              <a:tblGrid>
                <a:gridCol w="5262979">
                  <a:extLst>
                    <a:ext uri="{9D8B030D-6E8A-4147-A177-3AD203B41FA5}">
                      <a16:colId xmlns:a16="http://schemas.microsoft.com/office/drawing/2014/main" xmlns="" val="1362588575"/>
                    </a:ext>
                  </a:extLst>
                </a:gridCol>
                <a:gridCol w="5262979">
                  <a:extLst>
                    <a:ext uri="{9D8B030D-6E8A-4147-A177-3AD203B41FA5}">
                      <a16:colId xmlns:a16="http://schemas.microsoft.com/office/drawing/2014/main" xmlns="" val="3825149025"/>
                    </a:ext>
                  </a:extLst>
                </a:gridCol>
              </a:tblGrid>
              <a:tr h="343081">
                <a:tc>
                  <a:txBody>
                    <a:bodyPr/>
                    <a:lstStyle/>
                    <a:p>
                      <a:pPr algn="l" fontAlgn="t"/>
                      <a:r>
                        <a:rPr lang="en-IN" sz="1800">
                          <a:solidFill>
                            <a:srgbClr val="000000"/>
                          </a:solidFill>
                          <a:effectLst/>
                          <a:latin typeface="Times New Roman" panose="02020603050405020304" pitchFamily="18" charset="0"/>
                          <a:cs typeface="Times New Roman" panose="02020603050405020304" pitchFamily="18" charset="0"/>
                        </a:rPr>
                        <a:t>Regression Algorithm</a:t>
                      </a:r>
                    </a:p>
                  </a:txBody>
                  <a:tcPr marL="55080" marR="55080" marT="55080" marB="55080">
                    <a:lnL w="7620" cap="flat" cmpd="sng" algn="ctr">
                      <a:solidFill>
                        <a:srgbClr val="A0C693"/>
                      </a:solidFill>
                      <a:prstDash val="solid"/>
                      <a:round/>
                      <a:headEnd type="none" w="med" len="med"/>
                      <a:tailEnd type="none" w="med" len="med"/>
                    </a:lnL>
                    <a:lnR w="7620" cap="flat" cmpd="sng" algn="ctr">
                      <a:solidFill>
                        <a:srgbClr val="A0C693"/>
                      </a:solidFill>
                      <a:prstDash val="solid"/>
                      <a:round/>
                      <a:headEnd type="none" w="med" len="med"/>
                      <a:tailEnd type="none" w="med" len="med"/>
                    </a:lnR>
                    <a:lnT w="7620" cap="flat" cmpd="sng" algn="ctr">
                      <a:solidFill>
                        <a:srgbClr val="A0C6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a:solidFill>
                            <a:srgbClr val="000000"/>
                          </a:solidFill>
                          <a:effectLst/>
                          <a:latin typeface="Times New Roman" panose="02020603050405020304" pitchFamily="18" charset="0"/>
                          <a:cs typeface="Times New Roman" panose="02020603050405020304" pitchFamily="18" charset="0"/>
                        </a:rPr>
                        <a:t>Classification Algorithm</a:t>
                      </a:r>
                    </a:p>
                  </a:txBody>
                  <a:tcPr marL="55080" marR="55080" marT="55080" marB="55080">
                    <a:lnL w="7620" cap="flat" cmpd="sng" algn="ctr">
                      <a:solidFill>
                        <a:srgbClr val="A0C693"/>
                      </a:solidFill>
                      <a:prstDash val="solid"/>
                      <a:round/>
                      <a:headEnd type="none" w="med" len="med"/>
                      <a:tailEnd type="none" w="med" len="med"/>
                    </a:lnL>
                    <a:lnR w="7620" cap="flat" cmpd="sng" algn="ctr">
                      <a:solidFill>
                        <a:srgbClr val="A0C693"/>
                      </a:solidFill>
                      <a:prstDash val="solid"/>
                      <a:round/>
                      <a:headEnd type="none" w="med" len="med"/>
                      <a:tailEnd type="none" w="med" len="med"/>
                    </a:lnR>
                    <a:lnT w="7620" cap="flat" cmpd="sng" algn="ctr">
                      <a:solidFill>
                        <a:srgbClr val="A0C69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2529463452"/>
                  </a:ext>
                </a:extLst>
              </a:tr>
              <a:tr h="711799">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In Regression, the output variable must be of </a:t>
                      </a:r>
                      <a:r>
                        <a:rPr lang="en-US" sz="1800" dirty="0">
                          <a:solidFill>
                            <a:srgbClr val="00B0F0"/>
                          </a:solidFill>
                          <a:effectLst/>
                          <a:latin typeface="Times New Roman" panose="02020603050405020304" pitchFamily="18" charset="0"/>
                          <a:cs typeface="Times New Roman" panose="02020603050405020304" pitchFamily="18" charset="0"/>
                        </a:rPr>
                        <a:t>continuous nature or real value</a:t>
                      </a:r>
                      <a:r>
                        <a:rPr lang="en-US" sz="1800" dirty="0">
                          <a:solidFill>
                            <a:srgbClr val="333333"/>
                          </a:solidFill>
                          <a:effectLst/>
                          <a:latin typeface="Times New Roman" panose="02020603050405020304" pitchFamily="18" charset="0"/>
                          <a:cs typeface="Times New Roman" panose="02020603050405020304" pitchFamily="18" charset="0"/>
                        </a:rPr>
                        <a:t>.</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In Classification, the output variable must be a </a:t>
                      </a:r>
                      <a:r>
                        <a:rPr lang="en-US" sz="1800" dirty="0">
                          <a:solidFill>
                            <a:srgbClr val="00B0F0"/>
                          </a:solidFill>
                          <a:effectLst/>
                          <a:latin typeface="Times New Roman" panose="02020603050405020304" pitchFamily="18" charset="0"/>
                          <a:cs typeface="Times New Roman" panose="02020603050405020304" pitchFamily="18" charset="0"/>
                        </a:rPr>
                        <a:t>discrete value</a:t>
                      </a:r>
                      <a:r>
                        <a:rPr lang="en-US" sz="1800" dirty="0">
                          <a:solidFill>
                            <a:srgbClr val="333333"/>
                          </a:solidFill>
                          <a:effectLst/>
                          <a:latin typeface="Times New Roman" panose="02020603050405020304" pitchFamily="18" charset="0"/>
                          <a:cs typeface="Times New Roman" panose="02020603050405020304" pitchFamily="18" charset="0"/>
                        </a:rPr>
                        <a:t>.</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59798091"/>
                  </a:ext>
                </a:extLst>
              </a:tr>
              <a:tr h="918833">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The task of the regression algorithm is to map the input value (x) with the continuous output variable(y).</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The task of the classification algorithm is to map the input value(x) with the discrete output variable(y).</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2657172329"/>
                  </a:ext>
                </a:extLst>
              </a:tr>
              <a:tr h="504766">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Regression Algorithms are used with </a:t>
                      </a:r>
                      <a:r>
                        <a:rPr lang="en-US" sz="1800" dirty="0">
                          <a:solidFill>
                            <a:srgbClr val="00B0F0"/>
                          </a:solidFill>
                          <a:effectLst/>
                          <a:latin typeface="Times New Roman" panose="02020603050405020304" pitchFamily="18" charset="0"/>
                          <a:cs typeface="Times New Roman" panose="02020603050405020304" pitchFamily="18" charset="0"/>
                        </a:rPr>
                        <a:t>continuous</a:t>
                      </a:r>
                      <a:r>
                        <a:rPr lang="en-US" sz="1800" dirty="0">
                          <a:solidFill>
                            <a:srgbClr val="333333"/>
                          </a:solidFill>
                          <a:effectLst/>
                          <a:latin typeface="Times New Roman" panose="02020603050405020304" pitchFamily="18" charset="0"/>
                          <a:cs typeface="Times New Roman" panose="02020603050405020304" pitchFamily="18" charset="0"/>
                        </a:rPr>
                        <a:t> data.</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Classification Algorithms are used with </a:t>
                      </a:r>
                      <a:r>
                        <a:rPr lang="en-US" sz="1800" dirty="0">
                          <a:solidFill>
                            <a:srgbClr val="00B0F0"/>
                          </a:solidFill>
                          <a:effectLst/>
                          <a:latin typeface="Times New Roman" panose="02020603050405020304" pitchFamily="18" charset="0"/>
                          <a:cs typeface="Times New Roman" panose="02020603050405020304" pitchFamily="18" charset="0"/>
                        </a:rPr>
                        <a:t>discrete</a:t>
                      </a:r>
                      <a:r>
                        <a:rPr lang="en-US" sz="1800" dirty="0">
                          <a:solidFill>
                            <a:srgbClr val="333333"/>
                          </a:solidFill>
                          <a:effectLst/>
                          <a:latin typeface="Times New Roman" panose="02020603050405020304" pitchFamily="18" charset="0"/>
                          <a:cs typeface="Times New Roman" panose="02020603050405020304" pitchFamily="18" charset="0"/>
                        </a:rPr>
                        <a:t> data.</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765364113"/>
                  </a:ext>
                </a:extLst>
              </a:tr>
              <a:tr h="918833">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In Regression, we try to find the </a:t>
                      </a:r>
                      <a:r>
                        <a:rPr lang="en-US" sz="1800" dirty="0">
                          <a:solidFill>
                            <a:srgbClr val="00B0F0"/>
                          </a:solidFill>
                          <a:effectLst/>
                          <a:latin typeface="Times New Roman" panose="02020603050405020304" pitchFamily="18" charset="0"/>
                          <a:cs typeface="Times New Roman" panose="02020603050405020304" pitchFamily="18" charset="0"/>
                        </a:rPr>
                        <a:t>best fit line</a:t>
                      </a:r>
                      <a:r>
                        <a:rPr lang="en-US" sz="1800" dirty="0">
                          <a:solidFill>
                            <a:srgbClr val="333333"/>
                          </a:solidFill>
                          <a:effectLst/>
                          <a:latin typeface="Times New Roman" panose="02020603050405020304" pitchFamily="18" charset="0"/>
                          <a:cs typeface="Times New Roman" panose="02020603050405020304" pitchFamily="18" charset="0"/>
                        </a:rPr>
                        <a:t>, which can predict the output more accurately.</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In Classification, we try to find the </a:t>
                      </a:r>
                      <a:r>
                        <a:rPr lang="en-US" sz="1800" dirty="0">
                          <a:solidFill>
                            <a:srgbClr val="00B0F0"/>
                          </a:solidFill>
                          <a:effectLst/>
                          <a:latin typeface="Times New Roman" panose="02020603050405020304" pitchFamily="18" charset="0"/>
                          <a:cs typeface="Times New Roman" panose="02020603050405020304" pitchFamily="18" charset="0"/>
                        </a:rPr>
                        <a:t>decision boundary</a:t>
                      </a:r>
                      <a:r>
                        <a:rPr lang="en-US" sz="1800" dirty="0">
                          <a:solidFill>
                            <a:srgbClr val="333333"/>
                          </a:solidFill>
                          <a:effectLst/>
                          <a:latin typeface="Times New Roman" panose="02020603050405020304" pitchFamily="18" charset="0"/>
                          <a:cs typeface="Times New Roman" panose="02020603050405020304" pitchFamily="18" charset="0"/>
                        </a:rPr>
                        <a:t>, which can divide the dataset into different classes.</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2500241347"/>
                  </a:ext>
                </a:extLst>
              </a:tr>
              <a:tr h="1332901">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Regression algorithms can be used to solve the regression problems such as </a:t>
                      </a:r>
                      <a:r>
                        <a:rPr lang="en-US" sz="1800" dirty="0">
                          <a:solidFill>
                            <a:srgbClr val="00B0F0"/>
                          </a:solidFill>
                          <a:effectLst/>
                          <a:latin typeface="Times New Roman" panose="02020603050405020304" pitchFamily="18" charset="0"/>
                          <a:cs typeface="Times New Roman" panose="02020603050405020304" pitchFamily="18" charset="0"/>
                        </a:rPr>
                        <a:t>Weather Prediction</a:t>
                      </a:r>
                      <a:r>
                        <a:rPr lang="en-US" sz="1800" dirty="0">
                          <a:solidFill>
                            <a:srgbClr val="333333"/>
                          </a:solidFill>
                          <a:effectLst/>
                          <a:latin typeface="Times New Roman" panose="02020603050405020304" pitchFamily="18" charset="0"/>
                          <a:cs typeface="Times New Roman" panose="02020603050405020304" pitchFamily="18" charset="0"/>
                        </a:rPr>
                        <a:t>, </a:t>
                      </a:r>
                      <a:r>
                        <a:rPr lang="en-US" sz="1800" dirty="0">
                          <a:solidFill>
                            <a:srgbClr val="00B0F0"/>
                          </a:solidFill>
                          <a:effectLst/>
                          <a:latin typeface="Times New Roman" panose="02020603050405020304" pitchFamily="18" charset="0"/>
                          <a:cs typeface="Times New Roman" panose="02020603050405020304" pitchFamily="18" charset="0"/>
                        </a:rPr>
                        <a:t>House price prediction</a:t>
                      </a:r>
                      <a:r>
                        <a:rPr lang="en-US" sz="1800" dirty="0">
                          <a:solidFill>
                            <a:srgbClr val="333333"/>
                          </a:solidFill>
                          <a:effectLst/>
                          <a:latin typeface="Times New Roman" panose="02020603050405020304" pitchFamily="18" charset="0"/>
                          <a:cs typeface="Times New Roman" panose="02020603050405020304" pitchFamily="18" charset="0"/>
                        </a:rPr>
                        <a:t>, etc.</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Classification Algorithms can be used to solve classification problems such as Identification of </a:t>
                      </a:r>
                      <a:r>
                        <a:rPr lang="en-US" sz="1800" dirty="0">
                          <a:solidFill>
                            <a:srgbClr val="00B0F0"/>
                          </a:solidFill>
                          <a:effectLst/>
                          <a:latin typeface="Times New Roman" panose="02020603050405020304" pitchFamily="18" charset="0"/>
                          <a:cs typeface="Times New Roman" panose="02020603050405020304" pitchFamily="18" charset="0"/>
                        </a:rPr>
                        <a:t>spam emails</a:t>
                      </a:r>
                      <a:r>
                        <a:rPr lang="en-US" sz="1800" dirty="0">
                          <a:solidFill>
                            <a:srgbClr val="333333"/>
                          </a:solidFill>
                          <a:effectLst/>
                          <a:latin typeface="Times New Roman" panose="02020603050405020304" pitchFamily="18" charset="0"/>
                          <a:cs typeface="Times New Roman" panose="02020603050405020304" pitchFamily="18" charset="0"/>
                        </a:rPr>
                        <a:t>, Speech Recognition, </a:t>
                      </a:r>
                      <a:r>
                        <a:rPr lang="en-US" sz="1800" dirty="0">
                          <a:solidFill>
                            <a:srgbClr val="00B0F0"/>
                          </a:solidFill>
                          <a:effectLst/>
                          <a:latin typeface="Times New Roman" panose="02020603050405020304" pitchFamily="18" charset="0"/>
                          <a:cs typeface="Times New Roman" panose="02020603050405020304" pitchFamily="18" charset="0"/>
                        </a:rPr>
                        <a:t>Identification of cancer cells</a:t>
                      </a:r>
                      <a:r>
                        <a:rPr lang="en-US" sz="1800" dirty="0">
                          <a:solidFill>
                            <a:srgbClr val="333333"/>
                          </a:solidFill>
                          <a:effectLst/>
                          <a:latin typeface="Times New Roman" panose="02020603050405020304" pitchFamily="18" charset="0"/>
                          <a:cs typeface="Times New Roman" panose="02020603050405020304" pitchFamily="18" charset="0"/>
                        </a:rPr>
                        <a:t>, etc.</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560778825"/>
                  </a:ext>
                </a:extLst>
              </a:tr>
              <a:tr h="711799">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The regression Algorithm can be further divided into </a:t>
                      </a:r>
                      <a:r>
                        <a:rPr lang="en-US" sz="1800" dirty="0">
                          <a:solidFill>
                            <a:srgbClr val="00B0F0"/>
                          </a:solidFill>
                          <a:effectLst/>
                          <a:latin typeface="Times New Roman" panose="02020603050405020304" pitchFamily="18" charset="0"/>
                          <a:cs typeface="Times New Roman" panose="02020603050405020304" pitchFamily="18" charset="0"/>
                        </a:rPr>
                        <a:t>Linear and Non-linear </a:t>
                      </a:r>
                      <a:r>
                        <a:rPr lang="en-US" sz="1800" dirty="0">
                          <a:solidFill>
                            <a:srgbClr val="333333"/>
                          </a:solidFill>
                          <a:effectLst/>
                          <a:latin typeface="Times New Roman" panose="02020603050405020304" pitchFamily="18" charset="0"/>
                          <a:cs typeface="Times New Roman" panose="02020603050405020304" pitchFamily="18" charset="0"/>
                        </a:rPr>
                        <a:t>Regression.</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The Classification algorithms can be divided into </a:t>
                      </a:r>
                      <a:r>
                        <a:rPr lang="en-US" sz="1800" dirty="0">
                          <a:solidFill>
                            <a:srgbClr val="00B0F0"/>
                          </a:solidFill>
                          <a:effectLst/>
                          <a:latin typeface="Times New Roman" panose="02020603050405020304" pitchFamily="18" charset="0"/>
                          <a:cs typeface="Times New Roman" panose="02020603050405020304" pitchFamily="18" charset="0"/>
                        </a:rPr>
                        <a:t>Binary</a:t>
                      </a:r>
                      <a:r>
                        <a:rPr lang="en-US" sz="1800" dirty="0">
                          <a:solidFill>
                            <a:srgbClr val="333333"/>
                          </a:solidFill>
                          <a:effectLst/>
                          <a:latin typeface="Times New Roman" panose="02020603050405020304" pitchFamily="18" charset="0"/>
                          <a:cs typeface="Times New Roman" panose="02020603050405020304" pitchFamily="18" charset="0"/>
                        </a:rPr>
                        <a:t> </a:t>
                      </a:r>
                      <a:r>
                        <a:rPr lang="en-US" sz="1800" dirty="0">
                          <a:solidFill>
                            <a:srgbClr val="00B0F0"/>
                          </a:solidFill>
                          <a:effectLst/>
                          <a:latin typeface="Times New Roman" panose="02020603050405020304" pitchFamily="18" charset="0"/>
                          <a:cs typeface="Times New Roman" panose="02020603050405020304" pitchFamily="18" charset="0"/>
                        </a:rPr>
                        <a:t>Classifier and Multi-class </a:t>
                      </a:r>
                      <a:r>
                        <a:rPr lang="en-US" sz="1800" dirty="0">
                          <a:solidFill>
                            <a:srgbClr val="333333"/>
                          </a:solidFill>
                          <a:effectLst/>
                          <a:latin typeface="Times New Roman" panose="02020603050405020304" pitchFamily="18" charset="0"/>
                          <a:cs typeface="Times New Roman" panose="02020603050405020304" pitchFamily="18" charset="0"/>
                        </a:rPr>
                        <a:t>Classifier.</a:t>
                      </a:r>
                    </a:p>
                  </a:txBody>
                  <a:tcPr marL="36720" marR="36720" marT="36720" marB="367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2839485451"/>
                  </a:ext>
                </a:extLst>
              </a:tr>
            </a:tbl>
          </a:graphicData>
        </a:graphic>
      </p:graphicFrame>
    </p:spTree>
    <p:extLst>
      <p:ext uri="{BB962C8B-B14F-4D97-AF65-F5344CB8AC3E}">
        <p14:creationId xmlns:p14="http://schemas.microsoft.com/office/powerpoint/2010/main" val="2562858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This is an ideal situation. When two curves don’t overlap at all means model has an ideal measure of separability.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is perfectly able to distinguish between positive class and negative class.</a:t>
            </a: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9602B506-0D3D-A220-C23C-A9A26B59D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916" y="2788465"/>
            <a:ext cx="9330431" cy="3322608"/>
          </a:xfrm>
          <a:prstGeom prst="rect">
            <a:avLst/>
          </a:prstGeom>
        </p:spPr>
      </p:pic>
    </p:spTree>
    <p:extLst>
      <p:ext uri="{BB962C8B-B14F-4D97-AF65-F5344CB8AC3E}">
        <p14:creationId xmlns:p14="http://schemas.microsoft.com/office/powerpoint/2010/main" val="1751799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When two distributions overlap, we introduce type 1 and type 2 errors.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Depending upon the threshold, we can minimize or maximize them.</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When AUC is 0.7, it means there is a 70% chance that the model will be able to distinguish between positive class and negative class.</a:t>
            </a:r>
          </a:p>
        </p:txBody>
      </p:sp>
      <p:pic>
        <p:nvPicPr>
          <p:cNvPr id="6" name="Picture 5">
            <a:extLst>
              <a:ext uri="{FF2B5EF4-FFF2-40B4-BE49-F238E27FC236}">
                <a16:creationId xmlns:a16="http://schemas.microsoft.com/office/drawing/2014/main" xmlns="" id="{BD1E26F6-42C1-CF27-D9C2-59B2B3D42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86" y="3229113"/>
            <a:ext cx="10508891" cy="3322608"/>
          </a:xfrm>
          <a:prstGeom prst="rect">
            <a:avLst/>
          </a:prstGeom>
        </p:spPr>
      </p:pic>
    </p:spTree>
    <p:extLst>
      <p:ext uri="{BB962C8B-B14F-4D97-AF65-F5344CB8AC3E}">
        <p14:creationId xmlns:p14="http://schemas.microsoft.com/office/powerpoint/2010/main" val="3753460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This is the worst situation. When AUC is approximately 0.5, the model has no discrimination capacity to distinguish between positive class and negative class.</a:t>
            </a:r>
          </a:p>
        </p:txBody>
      </p:sp>
      <p:pic>
        <p:nvPicPr>
          <p:cNvPr id="5" name="Picture 4">
            <a:extLst>
              <a:ext uri="{FF2B5EF4-FFF2-40B4-BE49-F238E27FC236}">
                <a16:creationId xmlns:a16="http://schemas.microsoft.com/office/drawing/2014/main" xmlns="" id="{812086DC-A8FA-E42A-A724-F1F2A4DCC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2955895"/>
            <a:ext cx="9754445" cy="3650296"/>
          </a:xfrm>
          <a:prstGeom prst="rect">
            <a:avLst/>
          </a:prstGeom>
        </p:spPr>
      </p:pic>
    </p:spTree>
    <p:extLst>
      <p:ext uri="{BB962C8B-B14F-4D97-AF65-F5344CB8AC3E}">
        <p14:creationId xmlns:p14="http://schemas.microsoft.com/office/powerpoint/2010/main" val="3068752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How to speculate about the performance of the model?</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63480" y="1084278"/>
            <a:ext cx="10573304" cy="5112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When AUC is approximately 0, the model is actually reciprocating the classes. It means the model is predicting a negative class as a positive class and vice versa.</a:t>
            </a:r>
          </a:p>
        </p:txBody>
      </p:sp>
      <p:pic>
        <p:nvPicPr>
          <p:cNvPr id="6" name="Picture 5">
            <a:extLst>
              <a:ext uri="{FF2B5EF4-FFF2-40B4-BE49-F238E27FC236}">
                <a16:creationId xmlns:a16="http://schemas.microsoft.com/office/drawing/2014/main" xmlns="" id="{70DC4B2F-6A3E-4478-2303-6B4C7CCB8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755" y="2435873"/>
            <a:ext cx="10185742" cy="3337849"/>
          </a:xfrm>
          <a:prstGeom prst="rect">
            <a:avLst/>
          </a:prstGeom>
        </p:spPr>
      </p:pic>
    </p:spTree>
    <p:extLst>
      <p:ext uri="{BB962C8B-B14F-4D97-AF65-F5344CB8AC3E}">
        <p14:creationId xmlns:p14="http://schemas.microsoft.com/office/powerpoint/2010/main" val="3705544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443883" y="186429"/>
            <a:ext cx="10892901" cy="630315"/>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The relation between Sensitivity, Specificity, FPR, and Threshold:</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443883" y="816744"/>
            <a:ext cx="11620870" cy="5921407"/>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Sensitivity and Specificity are inversely proportional to each other. So when we increase </a:t>
            </a:r>
            <a:r>
              <a:rPr lang="en-US" sz="1800" dirty="0">
                <a:solidFill>
                  <a:srgbClr val="0070C0"/>
                </a:solidFill>
                <a:latin typeface="Times New Roman" panose="02020603050405020304" pitchFamily="18" charset="0"/>
                <a:cs typeface="Times New Roman" panose="02020603050405020304" pitchFamily="18" charset="0"/>
              </a:rPr>
              <a:t>Sensitivity, Specificity decreases</a:t>
            </a:r>
            <a:r>
              <a:rPr lang="en-US" sz="1800" dirty="0">
                <a:latin typeface="Times New Roman" panose="02020603050405020304" pitchFamily="18" charset="0"/>
                <a:cs typeface="Times New Roman" panose="02020603050405020304" pitchFamily="18" charset="0"/>
              </a:rPr>
              <a:t>, and vice versa.</a:t>
            </a:r>
          </a:p>
          <a:p>
            <a:pPr algn="just">
              <a:lnSpc>
                <a:spcPct val="150000"/>
              </a:lnSpc>
            </a:pPr>
            <a:r>
              <a:rPr lang="en-US" sz="1800" dirty="0">
                <a:latin typeface="Times New Roman" panose="02020603050405020304" pitchFamily="18" charset="0"/>
                <a:cs typeface="Times New Roman" panose="02020603050405020304" pitchFamily="18" charset="0"/>
              </a:rPr>
              <a:t>	Sensitivity⬆️, Specificity⬇️ </a:t>
            </a:r>
          </a:p>
          <a:p>
            <a:pPr algn="just">
              <a:lnSpc>
                <a:spcPct val="150000"/>
              </a:lnSpc>
            </a:pPr>
            <a:r>
              <a:rPr lang="en-US" sz="1800" dirty="0">
                <a:latin typeface="Times New Roman" panose="02020603050405020304" pitchFamily="18" charset="0"/>
                <a:cs typeface="Times New Roman" panose="02020603050405020304" pitchFamily="18" charset="0"/>
              </a:rPr>
              <a:t>	Sensitivity⬇️, Specificity⬆️</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When we </a:t>
            </a:r>
            <a:r>
              <a:rPr lang="en-US" sz="1800" dirty="0">
                <a:solidFill>
                  <a:srgbClr val="0070C0"/>
                </a:solidFill>
                <a:latin typeface="Times New Roman" panose="02020603050405020304" pitchFamily="18" charset="0"/>
                <a:cs typeface="Times New Roman" panose="02020603050405020304" pitchFamily="18" charset="0"/>
              </a:rPr>
              <a:t>decrease the threshold</a:t>
            </a:r>
            <a:r>
              <a:rPr lang="en-US" sz="1800" dirty="0">
                <a:latin typeface="Times New Roman" panose="02020603050405020304" pitchFamily="18" charset="0"/>
                <a:cs typeface="Times New Roman" panose="02020603050405020304" pitchFamily="18" charset="0"/>
              </a:rPr>
              <a:t>, we get more </a:t>
            </a:r>
            <a:r>
              <a:rPr lang="en-US" sz="1800" dirty="0">
                <a:solidFill>
                  <a:srgbClr val="0070C0"/>
                </a:solidFill>
                <a:latin typeface="Times New Roman" panose="02020603050405020304" pitchFamily="18" charset="0"/>
                <a:cs typeface="Times New Roman" panose="02020603050405020304" pitchFamily="18" charset="0"/>
              </a:rPr>
              <a:t>positive values </a:t>
            </a:r>
            <a:r>
              <a:rPr lang="en-US" sz="1800" dirty="0">
                <a:latin typeface="Times New Roman" panose="02020603050405020304" pitchFamily="18" charset="0"/>
                <a:cs typeface="Times New Roman" panose="02020603050405020304" pitchFamily="18" charset="0"/>
              </a:rPr>
              <a:t>thus it </a:t>
            </a:r>
            <a:r>
              <a:rPr lang="en-US" sz="1800" dirty="0">
                <a:solidFill>
                  <a:srgbClr val="0070C0"/>
                </a:solidFill>
                <a:latin typeface="Times New Roman" panose="02020603050405020304" pitchFamily="18" charset="0"/>
                <a:cs typeface="Times New Roman" panose="02020603050405020304" pitchFamily="18" charset="0"/>
              </a:rPr>
              <a:t>increases the sensitivity and decreasing the specificity.</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Similarly, when we </a:t>
            </a:r>
            <a:r>
              <a:rPr lang="en-US" sz="1800" dirty="0">
                <a:solidFill>
                  <a:srgbClr val="0070C0"/>
                </a:solidFill>
                <a:latin typeface="Times New Roman" panose="02020603050405020304" pitchFamily="18" charset="0"/>
                <a:cs typeface="Times New Roman" panose="02020603050405020304" pitchFamily="18" charset="0"/>
              </a:rPr>
              <a:t>increase the threshold</a:t>
            </a:r>
            <a:r>
              <a:rPr lang="en-US" sz="1800" dirty="0">
                <a:latin typeface="Times New Roman" panose="02020603050405020304" pitchFamily="18" charset="0"/>
                <a:cs typeface="Times New Roman" panose="02020603050405020304" pitchFamily="18" charset="0"/>
              </a:rPr>
              <a:t>, we get more </a:t>
            </a:r>
            <a:r>
              <a:rPr lang="en-US" sz="1800" dirty="0">
                <a:solidFill>
                  <a:srgbClr val="0070C0"/>
                </a:solidFill>
                <a:latin typeface="Times New Roman" panose="02020603050405020304" pitchFamily="18" charset="0"/>
                <a:cs typeface="Times New Roman" panose="02020603050405020304" pitchFamily="18" charset="0"/>
              </a:rPr>
              <a:t>negative values </a:t>
            </a:r>
            <a:r>
              <a:rPr lang="en-US" sz="1800" dirty="0">
                <a:latin typeface="Times New Roman" panose="02020603050405020304" pitchFamily="18" charset="0"/>
                <a:cs typeface="Times New Roman" panose="02020603050405020304" pitchFamily="18" charset="0"/>
              </a:rPr>
              <a:t>thus we get </a:t>
            </a:r>
            <a:r>
              <a:rPr lang="en-US" sz="1800" dirty="0">
                <a:solidFill>
                  <a:srgbClr val="0070C0"/>
                </a:solidFill>
                <a:latin typeface="Times New Roman" panose="02020603050405020304" pitchFamily="18" charset="0"/>
                <a:cs typeface="Times New Roman" panose="02020603050405020304" pitchFamily="18" charset="0"/>
              </a:rPr>
              <a:t>higher specificity </a:t>
            </a:r>
            <a:r>
              <a:rPr lang="en-US" sz="1800" dirty="0">
                <a:latin typeface="Times New Roman" panose="02020603050405020304" pitchFamily="18" charset="0"/>
                <a:cs typeface="Times New Roman" panose="02020603050405020304" pitchFamily="18" charset="0"/>
              </a:rPr>
              <a:t>and </a:t>
            </a:r>
            <a:r>
              <a:rPr lang="en-US" sz="1800" dirty="0">
                <a:solidFill>
                  <a:srgbClr val="0070C0"/>
                </a:solidFill>
                <a:latin typeface="Times New Roman" panose="02020603050405020304" pitchFamily="18" charset="0"/>
                <a:cs typeface="Times New Roman" panose="02020603050405020304" pitchFamily="18" charset="0"/>
              </a:rPr>
              <a:t>lower sensitivity</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As we know FPR is 1 - specificity. So when we increase TPR, FPR also increases and vice versa.</a:t>
            </a:r>
          </a:p>
          <a:p>
            <a:pPr algn="just">
              <a:lnSpc>
                <a:spcPct val="150000"/>
              </a:lnSpc>
            </a:pPr>
            <a:r>
              <a:rPr lang="en-US" sz="1800" dirty="0">
                <a:latin typeface="Times New Roman" panose="02020603050405020304" pitchFamily="18" charset="0"/>
                <a:cs typeface="Times New Roman" panose="02020603050405020304" pitchFamily="18" charset="0"/>
              </a:rPr>
              <a:t>	TPR⬆️, FPR⬆️ </a:t>
            </a:r>
          </a:p>
          <a:p>
            <a:pPr algn="just">
              <a:lnSpc>
                <a:spcPct val="150000"/>
              </a:lnSpc>
            </a:pPr>
            <a:r>
              <a:rPr lang="en-US" sz="1800" dirty="0">
                <a:latin typeface="Times New Roman" panose="02020603050405020304" pitchFamily="18" charset="0"/>
                <a:cs typeface="Times New Roman" panose="02020603050405020304" pitchFamily="18" charset="0"/>
              </a:rPr>
              <a:t>	and TPR⬇️, FPR⬇️</a:t>
            </a:r>
          </a:p>
          <a:p>
            <a:pPr algn="just">
              <a:lnSpc>
                <a:spcPct val="100000"/>
              </a:lnSpc>
            </a:pPr>
            <a:r>
              <a:rPr lang="en-US" sz="1800" dirty="0">
                <a:latin typeface="Times New Roman" panose="02020603050405020304" pitchFamily="18" charset="0"/>
                <a:cs typeface="Times New Roman" panose="02020603050405020304" pitchFamily="18" charset="0"/>
              </a:rPr>
              <a:t>Link: </a:t>
            </a:r>
            <a:r>
              <a:rPr lang="en-US" sz="1800" dirty="0">
                <a:latin typeface="Times New Roman" panose="02020603050405020304" pitchFamily="18" charset="0"/>
                <a:cs typeface="Times New Roman" panose="02020603050405020304" pitchFamily="18" charset="0"/>
                <a:hlinkClick r:id="rId2"/>
              </a:rPr>
              <a:t>https://towardsdatascience.com/understanding-auc-roc-curve-68b2303cc9c5</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3603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56821" y="127174"/>
            <a:ext cx="10525957" cy="520896"/>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Key benefits of Logistic regression</a:t>
            </a:r>
            <a:r>
              <a:rPr lang="en-US" sz="2800" dirty="0">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0" y="870012"/>
            <a:ext cx="12039600" cy="5860814"/>
          </a:xfrm>
        </p:spPr>
        <p:txBody>
          <a:bodyPr>
            <a:noAutofit/>
          </a:bodyPr>
          <a:lstStyle/>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1 Interpretable results:</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models provide coefficients for each feature, indicating the direction and magnitude of the impact on the outcome variable. This makes it easy to interpret the results and understand the factors that are driving the predictions.</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2 Fast and efficient:</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is a relatively simple algorithm and can be trained quickly on large datasets. It is also computationally efficient and can be used to make predictions in real-time.</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3 Robust to noise:</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is less susceptible to overfitting than other machine learning algorithms. This is because it has a simpler hypothesis space and fewer parameters to estimate.</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4 Can handle both binary and continuous variables:</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handle both categorical (binary) and continuous variables, making it a versatile tool for a wide range of applications.</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4.5 Works well with small datasets:</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model small datasets and still produce accurate predictions.</a:t>
            </a:r>
          </a:p>
          <a:p>
            <a:pPr algn="just" fontAlgn="base"/>
            <a:r>
              <a:rPr lang="en-US" sz="1800" b="1" i="0" dirty="0">
                <a:solidFill>
                  <a:srgbClr val="1E73BE"/>
                </a:solidFill>
                <a:effectLst/>
                <a:latin typeface="Times New Roman" panose="02020603050405020304" pitchFamily="18" charset="0"/>
                <a:cs typeface="Times New Roman" panose="02020603050405020304" pitchFamily="18" charset="0"/>
              </a:rPr>
              <a:t>4.6 Can be regularized:</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regularized to prevent overfitting and improve generalization performance.</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0017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27174"/>
            <a:ext cx="10217458" cy="426129"/>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Assumptions of the 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0" y="790112"/>
            <a:ext cx="12039600" cy="5940714"/>
          </a:xfrm>
        </p:spPr>
        <p:txBody>
          <a:bodyPr>
            <a:noAutofit/>
          </a:bodyPr>
          <a:lstStyle/>
          <a:p>
            <a:pPr algn="just" fontAlgn="base">
              <a:lnSpc>
                <a:spcPct val="100000"/>
              </a:lnSpc>
            </a:pPr>
            <a:r>
              <a:rPr lang="en-US" sz="1600" b="1" i="0" dirty="0">
                <a:solidFill>
                  <a:srgbClr val="1E73BE"/>
                </a:solidFill>
                <a:effectLst/>
                <a:latin typeface="Times New Roman" panose="02020603050405020304" pitchFamily="18" charset="0"/>
                <a:cs typeface="Times New Roman" panose="02020603050405020304" pitchFamily="18" charset="0"/>
              </a:rPr>
              <a:t>1. </a:t>
            </a:r>
            <a:r>
              <a:rPr lang="en-US" sz="1800" b="1" i="0" dirty="0">
                <a:solidFill>
                  <a:srgbClr val="1E73BE"/>
                </a:solidFill>
                <a:effectLst/>
                <a:latin typeface="Times New Roman" panose="02020603050405020304" pitchFamily="18" charset="0"/>
                <a:cs typeface="Times New Roman" panose="02020603050405020304" pitchFamily="18" charset="0"/>
              </a:rPr>
              <a:t>Linearity of the logit: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logit of the outcome variable is a linear combination of the predictor variables. This means that the relationship between the predictors and the outcome is log-linear.</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2. Independence of errors: </a:t>
            </a:r>
            <a:r>
              <a:rPr lang="en-US" sz="1800" b="0" i="0" dirty="0">
                <a:solidFill>
                  <a:srgbClr val="000000"/>
                </a:solidFill>
                <a:effectLst/>
                <a:latin typeface="Times New Roman" panose="02020603050405020304" pitchFamily="18" charset="0"/>
                <a:cs typeface="Times New Roman" panose="02020603050405020304" pitchFamily="18" charset="0"/>
              </a:rPr>
              <a:t>The errors in logistic regression should be independent of each other, which means that there should be no correlation between the errors in the model. This assumption is important because correlated errors can bias the estimates of the model parameters.</a:t>
            </a:r>
          </a:p>
          <a:p>
            <a:pPr algn="just" fontAlgn="base">
              <a:lnSpc>
                <a:spcPct val="100000"/>
              </a:lnSpc>
            </a:pPr>
            <a:r>
              <a:rPr lang="en-US" sz="1800" b="1" dirty="0">
                <a:solidFill>
                  <a:srgbClr val="1E73BE"/>
                </a:solidFill>
                <a:latin typeface="Times New Roman" panose="02020603050405020304" pitchFamily="18" charset="0"/>
                <a:cs typeface="Times New Roman" panose="02020603050405020304" pitchFamily="18" charset="0"/>
              </a:rPr>
              <a:t>3</a:t>
            </a:r>
            <a:r>
              <a:rPr lang="en-US" sz="1800" b="1" i="0" dirty="0">
                <a:solidFill>
                  <a:srgbClr val="1E73BE"/>
                </a:solidFill>
                <a:effectLst/>
                <a:latin typeface="Times New Roman" panose="02020603050405020304" pitchFamily="18" charset="0"/>
                <a:cs typeface="Times New Roman" panose="02020603050405020304" pitchFamily="18" charset="0"/>
              </a:rPr>
              <a:t>. Absence of multicollinearity: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there is no high correlation between the predictor variables. This is because multicollinearity can lead to unstable estimates of the model parameters.</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4. No outliers: </a:t>
            </a:r>
            <a:r>
              <a:rPr lang="en-US" sz="1800" b="0" i="0" dirty="0">
                <a:solidFill>
                  <a:srgbClr val="000000"/>
                </a:solidFill>
                <a:effectLst/>
                <a:latin typeface="Times New Roman" panose="02020603050405020304" pitchFamily="18" charset="0"/>
                <a:cs typeface="Times New Roman" panose="02020603050405020304" pitchFamily="18" charset="0"/>
              </a:rPr>
              <a:t>Outliers in the data can have a disproportionate impact on the estimates of the model parameters. Therefore, logistic regression assumes that there are no outliers in the data.</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5. Large sample size: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sample size is large enough to estimate the model parameters accurately. As a rule of thumb, the sample size should be at least ten times the number of predictor variables.</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6. Binary outcome: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is designed for binary outcomes, where the response variable takes on one of two possible values. If the outcome variable is continuous, then linear regression is a more appropriate model.</a:t>
            </a:r>
          </a:p>
          <a:p>
            <a:pPr algn="just" fontAlgn="base">
              <a:lnSpc>
                <a:spcPct val="100000"/>
              </a:lnSpc>
            </a:pPr>
            <a:r>
              <a:rPr lang="en-US" sz="1800" b="1" i="0" dirty="0">
                <a:solidFill>
                  <a:srgbClr val="1E73BE"/>
                </a:solidFill>
                <a:effectLst/>
                <a:latin typeface="Times New Roman" panose="02020603050405020304" pitchFamily="18" charset="0"/>
                <a:cs typeface="Times New Roman" panose="02020603050405020304" pitchFamily="18" charset="0"/>
              </a:rPr>
              <a:t>7. No perfect separation: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there is no perfect separation in the data, which means that there is no combination of predictor variables that can perfectly predict the outcome variable.</a:t>
            </a:r>
          </a:p>
          <a:p>
            <a:pPr algn="l" fontAlgn="base"/>
            <a:endParaRPr lang="en-US" sz="1600" dirty="0">
              <a:solidFill>
                <a:srgbClr val="000000"/>
              </a:solidFill>
              <a:latin typeface="Times New Roman" panose="02020603050405020304" pitchFamily="18" charset="0"/>
              <a:cs typeface="Times New Roman" panose="02020603050405020304" pitchFamily="18" charset="0"/>
            </a:endParaRPr>
          </a:p>
          <a:p>
            <a:pPr algn="l" fontAlgn="base"/>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just" fontAlgn="base"/>
            <a:endParaRPr lang="en-US" sz="16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7507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239696"/>
            <a:ext cx="10217458" cy="648071"/>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Challenges and limitations of 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594803" y="887767"/>
            <a:ext cx="10752338" cy="5612240"/>
          </a:xfrm>
        </p:spPr>
        <p:txBody>
          <a:bodyPr>
            <a:noAutofit/>
          </a:bodyPr>
          <a:lstStyle/>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Linearity Assumption: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relationship between the independent variables and the log odds of the dependent variable is linear. If this assumption is not met, the model may produce biased or inaccurate results.</a:t>
            </a:r>
          </a:p>
          <a:p>
            <a:pPr marL="342900" indent="-342900" algn="just" fontAlgn="base">
              <a:lnSpc>
                <a:spcPct val="150000"/>
              </a:lnSpc>
              <a:buFont typeface="+mj-lt"/>
              <a:buAutoNum type="arabicPeriod" startAt="2"/>
            </a:pPr>
            <a:r>
              <a:rPr lang="en-US" sz="1800" b="1" i="0" dirty="0">
                <a:solidFill>
                  <a:srgbClr val="1E73BE"/>
                </a:solidFill>
                <a:effectLst/>
                <a:latin typeface="Times New Roman" panose="02020603050405020304" pitchFamily="18" charset="0"/>
                <a:cs typeface="Times New Roman" panose="02020603050405020304" pitchFamily="18" charset="0"/>
              </a:rPr>
              <a:t>Overfitting: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models can overfit the data, meaning they fit the noise rather than the underlying signal. This can lead to poor performance on new, unseen data.</a:t>
            </a:r>
          </a:p>
          <a:p>
            <a:pPr marL="342900" indent="-342900" algn="just" fontAlgn="base">
              <a:lnSpc>
                <a:spcPct val="150000"/>
              </a:lnSpc>
              <a:buFont typeface="+mj-lt"/>
              <a:buAutoNum type="arabicPeriod" startAt="2"/>
            </a:pPr>
            <a:r>
              <a:rPr lang="en-US" sz="1800" b="1" i="0" dirty="0">
                <a:solidFill>
                  <a:srgbClr val="1E73BE"/>
                </a:solidFill>
                <a:effectLst/>
                <a:latin typeface="Times New Roman" panose="02020603050405020304" pitchFamily="18" charset="0"/>
                <a:cs typeface="Times New Roman" panose="02020603050405020304" pitchFamily="18" charset="0"/>
              </a:rPr>
              <a:t>Multicollinearity: </a:t>
            </a:r>
            <a:r>
              <a:rPr lang="en-US" sz="1800" b="0" i="0" dirty="0">
                <a:solidFill>
                  <a:srgbClr val="000000"/>
                </a:solidFill>
                <a:effectLst/>
                <a:latin typeface="Times New Roman" panose="02020603050405020304" pitchFamily="18" charset="0"/>
                <a:cs typeface="Times New Roman" panose="02020603050405020304" pitchFamily="18" charset="0"/>
              </a:rPr>
              <a:t>If the independent variables in the model are highly correlated with each other, this can lead to unstable estimates and difficulty interpreting the results.</a:t>
            </a:r>
          </a:p>
          <a:p>
            <a:pPr marL="342900" indent="-342900" algn="just" fontAlgn="base">
              <a:lnSpc>
                <a:spcPct val="150000"/>
              </a:lnSpc>
              <a:buFont typeface="+mj-lt"/>
              <a:buAutoNum type="arabicPeriod" startAt="2"/>
            </a:pPr>
            <a:r>
              <a:rPr lang="en-US" sz="1800" b="1" i="0" dirty="0">
                <a:solidFill>
                  <a:srgbClr val="1E73BE"/>
                </a:solidFill>
                <a:effectLst/>
                <a:latin typeface="Times New Roman" panose="02020603050405020304" pitchFamily="18" charset="0"/>
                <a:cs typeface="Times New Roman" panose="02020603050405020304" pitchFamily="18" charset="0"/>
              </a:rPr>
              <a:t> Outliers: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models can be sensitive to outliers, which can distort the estimates and lead to inaccurate predictions.</a:t>
            </a:r>
          </a:p>
          <a:p>
            <a:pPr marL="342900" indent="-342900" algn="just" fontAlgn="base">
              <a:lnSpc>
                <a:spcPct val="150000"/>
              </a:lnSpc>
              <a:buFont typeface="+mj-lt"/>
              <a:buAutoNum type="arabicPeriod" startAt="2"/>
            </a:pPr>
            <a:r>
              <a:rPr lang="en-US" sz="1800" b="1" i="0" dirty="0">
                <a:solidFill>
                  <a:srgbClr val="1E73BE"/>
                </a:solidFill>
                <a:effectLst/>
                <a:latin typeface="Times New Roman" panose="02020603050405020304" pitchFamily="18" charset="0"/>
                <a:cs typeface="Times New Roman" panose="02020603050405020304" pitchFamily="18" charset="0"/>
              </a:rPr>
              <a:t> Imbalanced Classes: </a:t>
            </a:r>
            <a:r>
              <a:rPr lang="en-US" sz="1800" b="0" i="0" dirty="0">
                <a:solidFill>
                  <a:srgbClr val="000000"/>
                </a:solidFill>
                <a:effectLst/>
                <a:latin typeface="Times New Roman" panose="02020603050405020304" pitchFamily="18" charset="0"/>
                <a:cs typeface="Times New Roman" panose="02020603050405020304" pitchFamily="18" charset="0"/>
              </a:rPr>
              <a:t>When the classes in the dependent variable are imbalanced, meaning one class is much more prevalent than the other, logistic regression can produce biased results. This can be mitigated by using techniques such as undersampling or oversampling.</a:t>
            </a:r>
          </a:p>
          <a:p>
            <a:pPr algn="just" fontAlgn="base"/>
            <a:endParaRPr lang="en-US" sz="18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323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239696"/>
            <a:ext cx="10217458" cy="648071"/>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Challenges and limitations of 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54601" y="1074197"/>
            <a:ext cx="10592539" cy="5425809"/>
          </a:xfrm>
        </p:spPr>
        <p:txBody>
          <a:bodyPr>
            <a:noAutofit/>
          </a:bodyPr>
          <a:lstStyle/>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Model Interpretation: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challenging to interpret, particularly when there are multiple independent variables in the model. It can be difficult to determine which variables are most important in predicting the outcome.</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Limited Predictive Power: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is a linear model and may not capture complex nonlinear relationships between the independent variables and the dependent variable. In such cases, other machine learning algorithms such as decision trees or neural networks may be more appropriate.</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Assumptions of Independence: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observations are independent of each other, and violations of this assumption can lead to inaccurate estimates and standard errors.</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Missing Data: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assumes that the data are complete, and missing data can be a challenge. Missing data can lead to biased estimates, and techniques such as imputation may be needed to handle missing data.</a:t>
            </a:r>
          </a:p>
          <a:p>
            <a:pPr algn="just" fontAlgn="base"/>
            <a:endParaRPr lang="en-US" sz="18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453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Applications of the 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68677" y="1162975"/>
            <a:ext cx="11727402" cy="5544105"/>
          </a:xfrm>
        </p:spPr>
        <p:txBody>
          <a:bodyPr>
            <a:noAutofit/>
          </a:bodyPr>
          <a:lstStyle/>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Binary Classification: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is most commonly used for binary classification problems, where the goal is to predict whether an observation belongs to one of two classes. For example, predicting whether a customer will churn or not, or whether a patient has a particular disease or not. </a:t>
            </a:r>
          </a:p>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Customer Segmentation: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segment customers based on their characteristics or behavior. This helps businesses to tailor their marketing strategies to different groups of customers. </a:t>
            </a:r>
          </a:p>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Credit Scoring: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is often used in credit scoring models to predict the probability of default on a loan or credit card. This helps lenders to make better decisions about which applicants to approve and at what interest rates.</a:t>
            </a:r>
          </a:p>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Fraud Detection: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detect fraudulent transactions or activities. By analyzing patterns of behavior, logistic regression models can flag suspicious transactions and alert fraud investigators. </a:t>
            </a:r>
          </a:p>
          <a:p>
            <a:pPr marL="342900" indent="-342900" algn="just" fontAlgn="base">
              <a:lnSpc>
                <a:spcPct val="150000"/>
              </a:lnSpc>
              <a:buFont typeface="+mj-lt"/>
              <a:buAutoNum type="arabicPeriod"/>
            </a:pPr>
            <a:r>
              <a:rPr lang="en-US" sz="1800" b="1" i="0" dirty="0">
                <a:solidFill>
                  <a:srgbClr val="1E73BE"/>
                </a:solidFill>
                <a:effectLst/>
                <a:latin typeface="Times New Roman" panose="02020603050405020304" pitchFamily="18" charset="0"/>
                <a:cs typeface="Times New Roman" panose="02020603050405020304" pitchFamily="18" charset="0"/>
              </a:rPr>
              <a:t>Market Analysis: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analyze consumer behavior and predict market trends. By identifying factors that influence buying decisions, businesses can adjust their marketing strategies to better target their customers.</a:t>
            </a:r>
          </a:p>
          <a:p>
            <a:pPr algn="just" fontAlgn="base">
              <a:lnSpc>
                <a:spcPct val="150000"/>
              </a:lnSpc>
            </a:pPr>
            <a:endParaRPr lang="en-US" sz="18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701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1" y="314495"/>
            <a:ext cx="10525957" cy="644293"/>
          </a:xfrm>
        </p:spPr>
        <p:txBody>
          <a:bodyPr>
            <a:normAutofit fontScale="90000"/>
          </a:bodyPr>
          <a:lstStyle/>
          <a:p>
            <a:pPr>
              <a:lnSpc>
                <a:spcPct val="150000"/>
              </a:lnSpc>
            </a:pPr>
            <a:r>
              <a:rPr lang="en-US" sz="2800" dirty="0">
                <a:latin typeface="Times New Roman" panose="02020603050405020304" pitchFamily="18" charset="0"/>
                <a:cs typeface="Times New Roman" panose="02020603050405020304" pitchFamily="18" charset="0"/>
              </a:rPr>
              <a:t>Which of the following is a regression task?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24000" y="1038688"/>
            <a:ext cx="9144000" cy="5335480"/>
          </a:xfrm>
        </p:spPr>
        <p:txBody>
          <a:bodyPr>
            <a:noAutofit/>
          </a:bodyPr>
          <a:lstStyle/>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age of a person</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nationality of a person</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whether stock price of a company will increase tomorrow</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whether a document is related to sighting of UFOs?</a:t>
            </a:r>
          </a:p>
          <a:p>
            <a:pPr marL="342900" indent="-342900" algn="just">
              <a:lnSpc>
                <a:spcPct val="150000"/>
              </a:lnSpc>
              <a:buFont typeface="Arial" panose="020B0604020202020204" pitchFamily="34" charset="0"/>
              <a:buChar char="•"/>
            </a:pPr>
            <a:r>
              <a:rPr lang="en-US" sz="1800" dirty="0">
                <a:solidFill>
                  <a:srgbClr val="0070C0"/>
                </a:solidFill>
                <a:latin typeface="Times New Roman" panose="02020603050405020304" pitchFamily="18" charset="0"/>
                <a:cs typeface="Times New Roman" panose="02020603050405020304" pitchFamily="18" charset="0"/>
              </a:rPr>
              <a:t>Solution</a:t>
            </a:r>
            <a:r>
              <a:rPr lang="en-US" sz="1800" dirty="0">
                <a:latin typeface="Times New Roman" panose="02020603050405020304" pitchFamily="18" charset="0"/>
                <a:cs typeface="Times New Roman" panose="02020603050405020304" pitchFamily="18" charset="0"/>
              </a:rPr>
              <a:t> : Predicting age of a person (because it is a real value, predicting nationality is categorical, whether stock price will increase is discrete-yes/no answer, predicting whether a document is related to UFO is again discrete- a yes/no answer).</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Let’s take an example of linear regression. We have a Housing data set and we want to predict the price of the house.</a:t>
            </a:r>
            <a:endParaRPr lang="en-IN" sz="1800" dirty="0"/>
          </a:p>
        </p:txBody>
      </p:sp>
    </p:spTree>
    <p:extLst>
      <p:ext uri="{BB962C8B-B14F-4D97-AF65-F5344CB8AC3E}">
        <p14:creationId xmlns:p14="http://schemas.microsoft.com/office/powerpoint/2010/main" val="1368294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Applications of the Logistic Regression: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68677" y="1162975"/>
            <a:ext cx="11727402" cy="5544105"/>
          </a:xfrm>
        </p:spPr>
        <p:txBody>
          <a:bodyPr>
            <a:noAutofit/>
          </a:bodyPr>
          <a:lstStyle/>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Medical Diagnosis: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diagnose diseases or medical conditions based on patient symptoms or test results. This helps doctors to make better treatment decisions and improve patient outcomes. </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Political Science: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model voting patterns or predict election outcomes. By analyzing polling data and demographic trends, logistic regression models can provide insights into political behavior. </a:t>
            </a:r>
          </a:p>
          <a:p>
            <a:pPr marL="342900" indent="-342900" algn="just" fontAlgn="base">
              <a:lnSpc>
                <a:spcPct val="150000"/>
              </a:lnSpc>
              <a:buFont typeface="+mj-lt"/>
              <a:buAutoNum type="arabicPeriod" startAt="6"/>
            </a:pPr>
            <a:r>
              <a:rPr lang="en-US" sz="1800" b="1" i="0" dirty="0">
                <a:solidFill>
                  <a:srgbClr val="1E73BE"/>
                </a:solidFill>
                <a:effectLst/>
                <a:latin typeface="Times New Roman" panose="02020603050405020304" pitchFamily="18" charset="0"/>
                <a:cs typeface="Times New Roman" panose="02020603050405020304" pitchFamily="18" charset="0"/>
              </a:rPr>
              <a:t>Sports Analytics: </a:t>
            </a:r>
            <a:r>
              <a:rPr lang="en-US" sz="1800" b="0" i="0" dirty="0">
                <a:solidFill>
                  <a:srgbClr val="000000"/>
                </a:solidFill>
                <a:effectLst/>
                <a:latin typeface="Times New Roman" panose="02020603050405020304" pitchFamily="18" charset="0"/>
                <a:cs typeface="Times New Roman" panose="02020603050405020304" pitchFamily="18" charset="0"/>
              </a:rPr>
              <a:t>Logistic regression can be used to predict the outcome of sporting events based on team performance and other factors. This helps sports teams to make better decisions about player recruitment and game strategies.</a:t>
            </a:r>
          </a:p>
          <a:p>
            <a:pPr marL="342900" indent="-342900" algn="just" fontAlgn="base">
              <a:lnSpc>
                <a:spcPct val="150000"/>
              </a:lnSpc>
              <a:buFont typeface="+mj-lt"/>
              <a:buAutoNum type="arabicPeriod" startAt="6"/>
            </a:pPr>
            <a:endParaRPr lang="en-US" sz="1800" dirty="0">
              <a:solidFill>
                <a:srgbClr val="000000"/>
              </a:solidFill>
              <a:latin typeface="Times New Roman" panose="02020603050405020304" pitchFamily="18" charset="0"/>
              <a:cs typeface="Times New Roman" panose="02020603050405020304" pitchFamily="18" charset="0"/>
            </a:endParaRPr>
          </a:p>
          <a:p>
            <a:pPr algn="just" fontAlgn="base">
              <a:lnSpc>
                <a:spcPct val="150000"/>
              </a:lnSpc>
            </a:pPr>
            <a:r>
              <a:rPr lang="en-US" sz="1800" dirty="0">
                <a:solidFill>
                  <a:srgbClr val="000000"/>
                </a:solidFill>
                <a:latin typeface="Times New Roman" panose="02020603050405020304" pitchFamily="18" charset="0"/>
                <a:cs typeface="Times New Roman" panose="02020603050405020304" pitchFamily="18" charset="0"/>
              </a:rPr>
              <a:t>Link: </a:t>
            </a:r>
            <a:r>
              <a:rPr lang="en-US" sz="1800" dirty="0">
                <a:solidFill>
                  <a:srgbClr val="000000"/>
                </a:solidFill>
                <a:latin typeface="Times New Roman" panose="02020603050405020304" pitchFamily="18" charset="0"/>
                <a:cs typeface="Times New Roman" panose="02020603050405020304" pitchFamily="18" charset="0"/>
                <a:hlinkClick r:id="rId2"/>
              </a:rPr>
              <a:t>https://sparkbyexamples.com/machine-learning/logistic-regression-explained-with-examples/</a:t>
            </a:r>
            <a:endParaRPr lang="en-US" sz="1800" dirty="0">
              <a:solidFill>
                <a:srgbClr val="000000"/>
              </a:solidFill>
              <a:latin typeface="Times New Roman" panose="02020603050405020304" pitchFamily="18" charset="0"/>
              <a:cs typeface="Times New Roman" panose="02020603050405020304" pitchFamily="18" charset="0"/>
            </a:endParaRPr>
          </a:p>
          <a:p>
            <a:pPr algn="just" fontAlgn="base">
              <a:lnSpc>
                <a:spcPct val="150000"/>
              </a:lnSpc>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fontAlgn="base">
              <a:lnSpc>
                <a:spcPct val="150000"/>
              </a:lnSpc>
            </a:pPr>
            <a:endParaRPr lang="en-US" sz="1800" b="1" i="0" dirty="0">
              <a:solidFill>
                <a:srgbClr val="1E73BE"/>
              </a:solidFill>
              <a:effectLst/>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670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68677" y="843379"/>
            <a:ext cx="11727402" cy="5863701"/>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SVM is a </a:t>
            </a:r>
            <a:r>
              <a:rPr lang="en-US" sz="1800" dirty="0">
                <a:solidFill>
                  <a:srgbClr val="0070C0"/>
                </a:solidFill>
                <a:latin typeface="Times New Roman" panose="02020603050405020304" pitchFamily="18" charset="0"/>
                <a:cs typeface="Times New Roman" panose="02020603050405020304" pitchFamily="18" charset="0"/>
              </a:rPr>
              <a:t>supervised machine </a:t>
            </a:r>
            <a:r>
              <a:rPr lang="en-US" sz="1800" dirty="0">
                <a:latin typeface="Times New Roman" panose="02020603050405020304" pitchFamily="18" charset="0"/>
                <a:cs typeface="Times New Roman" panose="02020603050405020304" pitchFamily="18" charset="0"/>
              </a:rPr>
              <a:t>learning algorithm which is used for </a:t>
            </a:r>
            <a:r>
              <a:rPr lang="en-US" sz="1800" dirty="0">
                <a:solidFill>
                  <a:srgbClr val="0070C0"/>
                </a:solidFill>
                <a:latin typeface="Times New Roman" panose="02020603050405020304" pitchFamily="18" charset="0"/>
                <a:cs typeface="Times New Roman" panose="02020603050405020304" pitchFamily="18" charset="0"/>
              </a:rPr>
              <a:t>Classification as well as Regression problems</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However, primarily, it is used for Classification problems in Machine Learning.</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SVM aims is to find best line/</a:t>
            </a:r>
            <a:r>
              <a:rPr lang="en-US" sz="1800" dirty="0">
                <a:solidFill>
                  <a:srgbClr val="0070C0"/>
                </a:solidFill>
                <a:latin typeface="Times New Roman" panose="02020603050405020304" pitchFamily="18" charset="0"/>
                <a:cs typeface="Times New Roman" panose="02020603050405020304" pitchFamily="18" charset="0"/>
              </a:rPr>
              <a:t>decision boundary/hyperplane </a:t>
            </a:r>
            <a:r>
              <a:rPr lang="en-US" sz="1800" dirty="0">
                <a:latin typeface="Times New Roman" panose="02020603050405020304" pitchFamily="18" charset="0"/>
                <a:cs typeface="Times New Roman" panose="02020603050405020304" pitchFamily="18" charset="0"/>
              </a:rPr>
              <a:t>that can segregate </a:t>
            </a:r>
            <a:r>
              <a:rPr lang="en-US" sz="1800" dirty="0">
                <a:solidFill>
                  <a:srgbClr val="0070C0"/>
                </a:solidFill>
                <a:latin typeface="Times New Roman" panose="02020603050405020304" pitchFamily="18" charset="0"/>
                <a:cs typeface="Times New Roman" panose="02020603050405020304" pitchFamily="18" charset="0"/>
              </a:rPr>
              <a:t>n-dimensional space into distinct classes</a:t>
            </a:r>
            <a:r>
              <a:rPr lang="en-US" sz="1800" dirty="0">
                <a:latin typeface="Times New Roman" panose="02020603050405020304" pitchFamily="18" charset="0"/>
                <a:cs typeface="Times New Roman" panose="02020603050405020304" pitchFamily="18" charset="0"/>
              </a:rPr>
              <a:t>. so that we can easily put the new data point in the correct category in the future.</a:t>
            </a:r>
          </a:p>
          <a:p>
            <a:pPr marL="285750" indent="-285750" algn="just">
              <a:lnSpc>
                <a:spcPct val="15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Hyperplane:</a:t>
            </a:r>
            <a:r>
              <a:rPr lang="en-US" sz="1800" dirty="0">
                <a:latin typeface="Times New Roman" panose="02020603050405020304" pitchFamily="18" charset="0"/>
                <a:cs typeface="Times New Roman" panose="02020603050405020304" pitchFamily="18" charset="0"/>
              </a:rPr>
              <a:t> It's a decision boundary that maximizes the margin between classes.</a:t>
            </a:r>
          </a:p>
          <a:p>
            <a:pPr marL="285750" indent="-285750" algn="just">
              <a:lnSpc>
                <a:spcPct val="15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Margin:</a:t>
            </a:r>
            <a:r>
              <a:rPr lang="en-US" sz="1800" dirty="0">
                <a:latin typeface="Times New Roman" panose="02020603050405020304" pitchFamily="18" charset="0"/>
                <a:cs typeface="Times New Roman" panose="02020603050405020304" pitchFamily="18" charset="0"/>
              </a:rPr>
              <a:t> The margin is the distance between the hyperplane and the nearest data points from each class. SVM aims to maximize this margin.</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Support Vectors: </a:t>
            </a:r>
            <a:r>
              <a:rPr lang="en-US" sz="1800" dirty="0">
                <a:latin typeface="Times New Roman" panose="02020603050405020304" pitchFamily="18" charset="0"/>
                <a:cs typeface="Times New Roman" panose="02020603050405020304" pitchFamily="18" charset="0"/>
              </a:rPr>
              <a:t>Support vectors are data points that are closer to the hyperplane and influence the position and orientation of the hyperplane are termed as Support Vector. Since </a:t>
            </a:r>
            <a:r>
              <a:rPr lang="en-US" sz="1800" dirty="0">
                <a:solidFill>
                  <a:srgbClr val="0070C0"/>
                </a:solidFill>
                <a:latin typeface="Times New Roman" panose="02020603050405020304" pitchFamily="18" charset="0"/>
                <a:cs typeface="Times New Roman" panose="02020603050405020304" pitchFamily="18" charset="0"/>
              </a:rPr>
              <a:t>these vectors support the hyperplane</a:t>
            </a:r>
            <a:r>
              <a:rPr lang="en-US" sz="1800" dirty="0">
                <a:latin typeface="Times New Roman" panose="02020603050405020304" pitchFamily="18" charset="0"/>
                <a:cs typeface="Times New Roman" panose="02020603050405020304" pitchFamily="18" charset="0"/>
              </a:rPr>
              <a:t>, hence called a </a:t>
            </a:r>
            <a:r>
              <a:rPr lang="en-US" sz="1800" dirty="0">
                <a:solidFill>
                  <a:srgbClr val="0070C0"/>
                </a:solidFill>
                <a:latin typeface="Times New Roman" panose="02020603050405020304" pitchFamily="18" charset="0"/>
                <a:cs typeface="Times New Roman" panose="02020603050405020304" pitchFamily="18" charset="0"/>
              </a:rPr>
              <a:t>Support vector</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Kernel Trick: </a:t>
            </a:r>
            <a:r>
              <a:rPr lang="en-US" sz="1800" dirty="0">
                <a:latin typeface="Times New Roman" panose="02020603050405020304" pitchFamily="18" charset="0"/>
                <a:cs typeface="Times New Roman" panose="02020603050405020304" pitchFamily="18" charset="0"/>
              </a:rPr>
              <a:t>SVM can handle non-linear data by mapping the </a:t>
            </a:r>
            <a:r>
              <a:rPr lang="en-US" sz="1800" dirty="0">
                <a:solidFill>
                  <a:srgbClr val="0070C0"/>
                </a:solidFill>
                <a:latin typeface="Times New Roman" panose="02020603050405020304" pitchFamily="18" charset="0"/>
                <a:cs typeface="Times New Roman" panose="02020603050405020304" pitchFamily="18" charset="0"/>
              </a:rPr>
              <a:t>low-dimensional space into a higher-dimensional space </a:t>
            </a:r>
            <a:r>
              <a:rPr lang="en-US" sz="1800" dirty="0">
                <a:latin typeface="Times New Roman" panose="02020603050405020304" pitchFamily="18" charset="0"/>
                <a:cs typeface="Times New Roman" panose="02020603050405020304" pitchFamily="18" charset="0"/>
              </a:rPr>
              <a:t>using kernel functions.</a:t>
            </a:r>
          </a:p>
          <a:p>
            <a:pPr marL="285750" indent="-285750" algn="just">
              <a:lnSpc>
                <a:spcPct val="100000"/>
              </a:lnSpc>
              <a:buFont typeface="Wingdings" panose="05000000000000000000" pitchFamily="2" charset="2"/>
              <a:buChar char="Ø"/>
            </a:pPr>
            <a:r>
              <a:rPr lang="en-US" sz="1800" dirty="0">
                <a:solidFill>
                  <a:srgbClr val="0070C0"/>
                </a:solidFill>
                <a:latin typeface="Times New Roman" panose="02020603050405020304" pitchFamily="18" charset="0"/>
                <a:cs typeface="Times New Roman" panose="02020603050405020304" pitchFamily="18" charset="0"/>
              </a:rPr>
              <a:t>C Parameter: </a:t>
            </a:r>
            <a:r>
              <a:rPr lang="en-US" sz="1800" dirty="0">
                <a:latin typeface="Times New Roman" panose="02020603050405020304" pitchFamily="18" charset="0"/>
                <a:cs typeface="Times New Roman" panose="02020603050405020304" pitchFamily="18" charset="0"/>
              </a:rPr>
              <a:t>It controls the trade-off between maximizing the margin and minimizing the classification error. A smaller C emphasizes a wider margin, while a larger C allows for more errors.</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683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967666"/>
            <a:ext cx="10564428" cy="5739414"/>
          </a:xfrm>
        </p:spPr>
        <p:txBody>
          <a:bodyPr>
            <a:noAutofit/>
          </a:bodyPr>
          <a:lstStyle/>
          <a:p>
            <a:pPr marL="285750" indent="-285750" algn="just">
              <a:lnSpc>
                <a:spcPct val="100000"/>
              </a:lnSpc>
              <a:buFont typeface="Wingdings" panose="05000000000000000000" pitchFamily="2" charset="2"/>
              <a:buChar char="Ø"/>
            </a:pPr>
            <a:r>
              <a:rPr lang="en-US" sz="1800" b="0" i="0" dirty="0">
                <a:solidFill>
                  <a:srgbClr val="333333"/>
                </a:solidFill>
                <a:effectLst/>
                <a:latin typeface="Times New Roman" panose="02020603050405020304" pitchFamily="18" charset="0"/>
                <a:cs typeface="Times New Roman" panose="02020603050405020304" pitchFamily="18" charset="0"/>
              </a:rPr>
              <a:t>SVM algorithm can be used for </a:t>
            </a:r>
            <a:r>
              <a:rPr lang="en-US" sz="1800" b="1" i="0" dirty="0">
                <a:solidFill>
                  <a:srgbClr val="0070C0"/>
                </a:solidFill>
                <a:effectLst/>
                <a:latin typeface="Times New Roman" panose="02020603050405020304" pitchFamily="18" charset="0"/>
                <a:cs typeface="Times New Roman" panose="02020603050405020304" pitchFamily="18" charset="0"/>
              </a:rPr>
              <a:t>Face detection, image classification, text categorization,</a:t>
            </a:r>
            <a:r>
              <a:rPr lang="en-US" sz="1800" b="0" i="0" dirty="0">
                <a:solidFill>
                  <a:srgbClr val="0070C0"/>
                </a:solidFill>
                <a:effectLst/>
                <a:latin typeface="Times New Roman" panose="02020603050405020304" pitchFamily="18" charset="0"/>
                <a:cs typeface="Times New Roman" panose="02020603050405020304" pitchFamily="18" charset="0"/>
              </a:rPr>
              <a:t> etc.</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The dimensions of the hyperplane depend on the features present in the dataset, which means if there are 2 features (as shown in image), then hyperplane will be a straight line. And if there are 3 features, then hyperplane will be a 2-dimension plane.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animal classification using SVM</a:t>
            </a:r>
          </a:p>
        </p:txBody>
      </p:sp>
      <p:pic>
        <p:nvPicPr>
          <p:cNvPr id="6" name="Picture 5">
            <a:extLst>
              <a:ext uri="{FF2B5EF4-FFF2-40B4-BE49-F238E27FC236}">
                <a16:creationId xmlns:a16="http://schemas.microsoft.com/office/drawing/2014/main" xmlns="" id="{46EE723B-76D3-90DF-EDD9-60D76474E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950" y="2599252"/>
            <a:ext cx="7039991" cy="3521903"/>
          </a:xfrm>
          <a:prstGeom prst="rect">
            <a:avLst/>
          </a:prstGeom>
        </p:spPr>
      </p:pic>
    </p:spTree>
    <p:extLst>
      <p:ext uri="{BB962C8B-B14F-4D97-AF65-F5344CB8AC3E}">
        <p14:creationId xmlns:p14="http://schemas.microsoft.com/office/powerpoint/2010/main" val="1728787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97654" y="781235"/>
            <a:ext cx="11967099" cy="5925845"/>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always create a hyperplane that has a maximum margin, which means the maximum distance between the data points.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Hyperplane [5]</a:t>
            </a:r>
          </a:p>
        </p:txBody>
      </p:sp>
      <p:pic>
        <p:nvPicPr>
          <p:cNvPr id="5" name="Picture 4">
            <a:extLst>
              <a:ext uri="{FF2B5EF4-FFF2-40B4-BE49-F238E27FC236}">
                <a16:creationId xmlns:a16="http://schemas.microsoft.com/office/drawing/2014/main" xmlns="" id="{313ABC7B-EDD1-42FC-5302-65F4D458E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424" y="2008573"/>
            <a:ext cx="7732451" cy="4021584"/>
          </a:xfrm>
          <a:prstGeom prst="rect">
            <a:avLst/>
          </a:prstGeom>
        </p:spPr>
      </p:pic>
    </p:spTree>
    <p:extLst>
      <p:ext uri="{BB962C8B-B14F-4D97-AF65-F5344CB8AC3E}">
        <p14:creationId xmlns:p14="http://schemas.microsoft.com/office/powerpoint/2010/main" val="3043315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19091" y="1189608"/>
            <a:ext cx="10928412" cy="5517472"/>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Appropriate Hyperplane drawn with maximum margin [6]</a:t>
            </a:r>
          </a:p>
        </p:txBody>
      </p:sp>
      <p:pic>
        <p:nvPicPr>
          <p:cNvPr id="6" name="Picture 5">
            <a:extLst>
              <a:ext uri="{FF2B5EF4-FFF2-40B4-BE49-F238E27FC236}">
                <a16:creationId xmlns:a16="http://schemas.microsoft.com/office/drawing/2014/main" xmlns="" id="{9BA3C738-D9DD-B183-F471-A39E40270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383" y="781235"/>
            <a:ext cx="9596763" cy="5237826"/>
          </a:xfrm>
          <a:prstGeom prst="rect">
            <a:avLst/>
          </a:prstGeom>
        </p:spPr>
      </p:pic>
    </p:spTree>
    <p:extLst>
      <p:ext uri="{BB962C8B-B14F-4D97-AF65-F5344CB8AC3E}">
        <p14:creationId xmlns:p14="http://schemas.microsoft.com/office/powerpoint/2010/main" val="2587747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Support Vector Machine: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19091" y="1189608"/>
            <a:ext cx="10928412" cy="5517472"/>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Appropriate Hyperplane drawn with maximum margin [7]</a:t>
            </a:r>
          </a:p>
        </p:txBody>
      </p:sp>
      <p:pic>
        <p:nvPicPr>
          <p:cNvPr id="5" name="Picture 4">
            <a:extLst>
              <a:ext uri="{FF2B5EF4-FFF2-40B4-BE49-F238E27FC236}">
                <a16:creationId xmlns:a16="http://schemas.microsoft.com/office/drawing/2014/main" xmlns="" id="{1C3FD442-E015-F6B7-44FE-E8029C7DF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27" y="1109710"/>
            <a:ext cx="8424909" cy="4873840"/>
          </a:xfrm>
          <a:prstGeom prst="rect">
            <a:avLst/>
          </a:prstGeom>
        </p:spPr>
      </p:pic>
    </p:spTree>
    <p:extLst>
      <p:ext uri="{BB962C8B-B14F-4D97-AF65-F5344CB8AC3E}">
        <p14:creationId xmlns:p14="http://schemas.microsoft.com/office/powerpoint/2010/main" val="349907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Hyperplane: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967666"/>
            <a:ext cx="10564428" cy="5739414"/>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Hyperplanes are decision boundaries that help classify the data points. Data points falling on either side of the hyperplane can be attributed to different classes.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Also, the </a:t>
            </a:r>
            <a:r>
              <a:rPr lang="en-US" sz="1800" dirty="0">
                <a:solidFill>
                  <a:srgbClr val="0070C0"/>
                </a:solidFill>
                <a:latin typeface="Times New Roman" panose="02020603050405020304" pitchFamily="18" charset="0"/>
                <a:cs typeface="Times New Roman" panose="02020603050405020304" pitchFamily="18" charset="0"/>
              </a:rPr>
              <a:t>dimension of the hyperplane depends upon the number of features.</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If the number of input features is </a:t>
            </a:r>
            <a:r>
              <a:rPr lang="en-US" sz="1800" dirty="0">
                <a:solidFill>
                  <a:srgbClr val="0070C0"/>
                </a:solidFill>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then the hyperplane is just a </a:t>
            </a:r>
            <a:r>
              <a:rPr lang="en-US" sz="1800" dirty="0">
                <a:solidFill>
                  <a:srgbClr val="0070C0"/>
                </a:solidFill>
                <a:latin typeface="Times New Roman" panose="02020603050405020304" pitchFamily="18" charset="0"/>
                <a:cs typeface="Times New Roman" panose="02020603050405020304" pitchFamily="18" charset="0"/>
              </a:rPr>
              <a:t>line.</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If the number of input features is </a:t>
            </a:r>
            <a:r>
              <a:rPr lang="en-US" sz="1800" dirty="0">
                <a:solidFill>
                  <a:srgbClr val="0070C0"/>
                </a:solidFill>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then the hyperplane becomes a </a:t>
            </a:r>
            <a:r>
              <a:rPr lang="en-US" sz="1800" dirty="0">
                <a:solidFill>
                  <a:srgbClr val="0070C0"/>
                </a:solidFill>
                <a:latin typeface="Times New Roman" panose="02020603050405020304" pitchFamily="18" charset="0"/>
                <a:cs typeface="Times New Roman" panose="02020603050405020304" pitchFamily="18" charset="0"/>
              </a:rPr>
              <a:t>two-dimensional plane</a:t>
            </a:r>
            <a:r>
              <a:rPr lang="en-US" sz="1800" dirty="0">
                <a:latin typeface="Times New Roman" panose="02020603050405020304" pitchFamily="18" charset="0"/>
                <a:cs typeface="Times New Roman" panose="02020603050405020304" pitchFamily="18" charset="0"/>
              </a:rPr>
              <a:t>.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becomes difficult to imagine when the number of features exceeds 3.</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75D29B67-9B29-C2EF-A094-6174CDE53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611" y="3428999"/>
            <a:ext cx="5875529" cy="3096087"/>
          </a:xfrm>
          <a:prstGeom prst="rect">
            <a:avLst/>
          </a:prstGeom>
        </p:spPr>
      </p:pic>
    </p:spTree>
    <p:extLst>
      <p:ext uri="{BB962C8B-B14F-4D97-AF65-F5344CB8AC3E}">
        <p14:creationId xmlns:p14="http://schemas.microsoft.com/office/powerpoint/2010/main" val="1147054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SVM is robust to outliers:</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967666"/>
            <a:ext cx="10564428" cy="5739414"/>
          </a:xfrm>
        </p:spPr>
        <p:txBody>
          <a:bodyPr>
            <a:noAutofit/>
          </a:bodyPr>
          <a:lstStyle/>
          <a:p>
            <a:pPr marL="285750" indent="-285750" algn="just">
              <a:lnSpc>
                <a:spcPct val="100000"/>
              </a:lnSpc>
              <a:buFont typeface="Wingdings" panose="05000000000000000000" pitchFamily="2" charset="2"/>
              <a:buChar char="Ø"/>
            </a:pPr>
            <a:r>
              <a:rPr lang="en-US" sz="1800" b="0" i="0" dirty="0">
                <a:solidFill>
                  <a:srgbClr val="333333"/>
                </a:solidFill>
                <a:effectLst/>
                <a:latin typeface="Times New Roman" panose="02020603050405020304" pitchFamily="18" charset="0"/>
                <a:cs typeface="Times New Roman" panose="02020603050405020304" pitchFamily="18" charset="0"/>
              </a:rPr>
              <a:t>Here we have one </a:t>
            </a:r>
            <a:r>
              <a:rPr lang="en-US" sz="1800" b="0" i="0" dirty="0">
                <a:solidFill>
                  <a:srgbClr val="0070C0"/>
                </a:solidFill>
                <a:effectLst/>
                <a:latin typeface="Times New Roman" panose="02020603050405020304" pitchFamily="18" charset="0"/>
                <a:cs typeface="Times New Roman" panose="02020603050405020304" pitchFamily="18" charset="0"/>
              </a:rPr>
              <a:t>blue ball </a:t>
            </a:r>
            <a:r>
              <a:rPr lang="en-US" sz="1800" b="0" i="0" dirty="0">
                <a:solidFill>
                  <a:srgbClr val="333333"/>
                </a:solidFill>
                <a:effectLst/>
                <a:latin typeface="Times New Roman" panose="02020603050405020304" pitchFamily="18" charset="0"/>
                <a:cs typeface="Times New Roman" panose="02020603050405020304" pitchFamily="18" charset="0"/>
              </a:rPr>
              <a:t>in the boundary of the </a:t>
            </a:r>
            <a:r>
              <a:rPr lang="en-US" sz="1800" b="0" i="0" dirty="0">
                <a:solidFill>
                  <a:srgbClr val="0070C0"/>
                </a:solidFill>
                <a:effectLst/>
                <a:latin typeface="Times New Roman" panose="02020603050405020304" pitchFamily="18" charset="0"/>
                <a:cs typeface="Times New Roman" panose="02020603050405020304" pitchFamily="18" charset="0"/>
              </a:rPr>
              <a:t>red ball</a:t>
            </a:r>
            <a:r>
              <a:rPr lang="en-US" sz="1800" b="0" i="0" dirty="0">
                <a:solidFill>
                  <a:srgbClr val="333333"/>
                </a:solidFill>
                <a:effectLst/>
                <a:latin typeface="Times New Roman" panose="02020603050405020304" pitchFamily="18" charset="0"/>
                <a:cs typeface="Times New Roman" panose="02020603050405020304" pitchFamily="18" charset="0"/>
              </a:rPr>
              <a:t>. So how does SVM classify the data? It’s simple! The blue ball in the boundary of red ones is an outlier of blue balls. The SVM algorithm has the characteristics to ignore the outlier and finds the best hyperplane that maximizes the margin. SVM is robust to outliers.</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Outliers [8]</a:t>
            </a:r>
          </a:p>
        </p:txBody>
      </p:sp>
      <p:pic>
        <p:nvPicPr>
          <p:cNvPr id="5" name="Picture 4">
            <a:extLst>
              <a:ext uri="{FF2B5EF4-FFF2-40B4-BE49-F238E27FC236}">
                <a16:creationId xmlns:a16="http://schemas.microsoft.com/office/drawing/2014/main" xmlns="" id="{133D3668-667F-2191-BF07-584510752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161" y="2735754"/>
            <a:ext cx="6409678" cy="3292183"/>
          </a:xfrm>
          <a:prstGeom prst="rect">
            <a:avLst/>
          </a:prstGeom>
        </p:spPr>
      </p:pic>
    </p:spTree>
    <p:extLst>
      <p:ext uri="{BB962C8B-B14F-4D97-AF65-F5344CB8AC3E}">
        <p14:creationId xmlns:p14="http://schemas.microsoft.com/office/powerpoint/2010/main" val="710535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SVM Type: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84085" y="967666"/>
            <a:ext cx="11567604" cy="5739414"/>
          </a:xfrm>
        </p:spPr>
        <p:txBody>
          <a:bodyPr>
            <a:noAutofit/>
          </a:bodyPr>
          <a:lstStyle/>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Linear SVM: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Linear SVMs use a linear decision boundary to separate the data points of different classes.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When the data can be precisely linearly separated, linear SVMs are very suitable. This means that a single straight line (in 2D) or a hyperplane (in higher dimensions) can entirely divide the data points into their respective classes.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Linear SVM [5]</a:t>
            </a:r>
          </a:p>
        </p:txBody>
      </p:sp>
      <p:pic>
        <p:nvPicPr>
          <p:cNvPr id="6" name="Picture 5">
            <a:extLst>
              <a:ext uri="{FF2B5EF4-FFF2-40B4-BE49-F238E27FC236}">
                <a16:creationId xmlns:a16="http://schemas.microsoft.com/office/drawing/2014/main" xmlns="" id="{1753D58E-0809-AC84-F582-889F4ACC4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80" y="2879304"/>
            <a:ext cx="3116850" cy="3254198"/>
          </a:xfrm>
          <a:prstGeom prst="rect">
            <a:avLst/>
          </a:prstGeom>
        </p:spPr>
      </p:pic>
      <p:pic>
        <p:nvPicPr>
          <p:cNvPr id="8" name="Picture 7">
            <a:extLst>
              <a:ext uri="{FF2B5EF4-FFF2-40B4-BE49-F238E27FC236}">
                <a16:creationId xmlns:a16="http://schemas.microsoft.com/office/drawing/2014/main" xmlns="" id="{83F1F6B4-EEE6-774B-52A3-DB0228224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707" y="2795653"/>
            <a:ext cx="3258738" cy="3337849"/>
          </a:xfrm>
          <a:prstGeom prst="rect">
            <a:avLst/>
          </a:prstGeom>
        </p:spPr>
      </p:pic>
      <p:pic>
        <p:nvPicPr>
          <p:cNvPr id="10" name="Picture 9">
            <a:extLst>
              <a:ext uri="{FF2B5EF4-FFF2-40B4-BE49-F238E27FC236}">
                <a16:creationId xmlns:a16="http://schemas.microsoft.com/office/drawing/2014/main" xmlns="" id="{47ABB7F7-7E54-67AA-9644-C4C788342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426" y="3054755"/>
            <a:ext cx="3506115" cy="3078747"/>
          </a:xfrm>
          <a:prstGeom prst="rect">
            <a:avLst/>
          </a:prstGeom>
        </p:spPr>
      </p:pic>
    </p:spTree>
    <p:extLst>
      <p:ext uri="{BB962C8B-B14F-4D97-AF65-F5344CB8AC3E}">
        <p14:creationId xmlns:p14="http://schemas.microsoft.com/office/powerpoint/2010/main" val="1809650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SVM Type: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284085" y="967666"/>
            <a:ext cx="11567604" cy="5739414"/>
          </a:xfrm>
        </p:spPr>
        <p:txBody>
          <a:bodyPr>
            <a:noAutofit/>
          </a:bodyPr>
          <a:lstStyle/>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Non-Linear SVM: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Non-Linear SVM can be used to classify data when it cannot be separated into two classes by a straight line (in the case of 2D).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By using kernel functions, nonlinear SVMs can handle nonlinearly separable data.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original input data is transformed by these kernel functions into a higher-dimensional feature space, where the data points can be linearly separated.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linear SVM is used to locate a nonlinear decision boundary in this modified space. </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Non-Linear data points [8]</a:t>
            </a:r>
          </a:p>
        </p:txBody>
      </p:sp>
      <p:pic>
        <p:nvPicPr>
          <p:cNvPr id="5" name="Picture 4">
            <a:extLst>
              <a:ext uri="{FF2B5EF4-FFF2-40B4-BE49-F238E27FC236}">
                <a16:creationId xmlns:a16="http://schemas.microsoft.com/office/drawing/2014/main" xmlns="" id="{4C81C1E5-7BA7-E4F9-1115-93357B6D6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6308" y="3837374"/>
            <a:ext cx="2386311" cy="2251236"/>
          </a:xfrm>
          <a:prstGeom prst="rect">
            <a:avLst/>
          </a:prstGeom>
        </p:spPr>
      </p:pic>
      <p:pic>
        <p:nvPicPr>
          <p:cNvPr id="9" name="Picture 8">
            <a:extLst>
              <a:ext uri="{FF2B5EF4-FFF2-40B4-BE49-F238E27FC236}">
                <a16:creationId xmlns:a16="http://schemas.microsoft.com/office/drawing/2014/main" xmlns="" id="{02BF2DB3-BA8A-4D50-C59B-1BB5E519B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074" y="3837372"/>
            <a:ext cx="3292125" cy="2251237"/>
          </a:xfrm>
          <a:prstGeom prst="rect">
            <a:avLst/>
          </a:prstGeom>
        </p:spPr>
      </p:pic>
      <p:pic>
        <p:nvPicPr>
          <p:cNvPr id="12" name="Picture 11">
            <a:extLst>
              <a:ext uri="{FF2B5EF4-FFF2-40B4-BE49-F238E27FC236}">
                <a16:creationId xmlns:a16="http://schemas.microsoft.com/office/drawing/2014/main" xmlns="" id="{74B312EC-A6F5-7DCB-300A-4E4D5DDCC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69" y="3639235"/>
            <a:ext cx="2587296" cy="2451122"/>
          </a:xfrm>
          <a:prstGeom prst="rect">
            <a:avLst/>
          </a:prstGeom>
        </p:spPr>
      </p:pic>
    </p:spTree>
    <p:extLst>
      <p:ext uri="{BB962C8B-B14F-4D97-AF65-F5344CB8AC3E}">
        <p14:creationId xmlns:p14="http://schemas.microsoft.com/office/powerpoint/2010/main" val="3613057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1" y="314495"/>
            <a:ext cx="10525957" cy="644293"/>
          </a:xfrm>
        </p:spPr>
        <p:txBody>
          <a:bodyPr>
            <a:normAutofit fontScale="90000"/>
          </a:bodyPr>
          <a:lstStyle/>
          <a:p>
            <a:pPr>
              <a:lnSpc>
                <a:spcPct val="150000"/>
              </a:lnSpc>
            </a:pPr>
            <a:r>
              <a:rPr lang="en-US" sz="2800" dirty="0">
                <a:latin typeface="Times New Roman" panose="02020603050405020304" pitchFamily="18" charset="0"/>
                <a:cs typeface="Times New Roman" panose="02020603050405020304" pitchFamily="18" charset="0"/>
              </a:rPr>
              <a:t>Which of the following is/are classification problem(s)?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24000" y="1038688"/>
            <a:ext cx="9144000" cy="5335480"/>
          </a:xfrm>
        </p:spPr>
        <p:txBody>
          <a:bodyPr>
            <a:noAutofit/>
          </a:bodyPr>
          <a:lstStyle/>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the gender of a person by his/her handwriting style</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house price based on area.</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whether monsoon will be normal next year.</a:t>
            </a:r>
          </a:p>
          <a:p>
            <a:pPr marL="342900" indent="-3429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 the number of copies a music album will be sold next month.</a:t>
            </a:r>
          </a:p>
        </p:txBody>
      </p:sp>
    </p:spTree>
    <p:extLst>
      <p:ext uri="{BB962C8B-B14F-4D97-AF65-F5344CB8AC3E}">
        <p14:creationId xmlns:p14="http://schemas.microsoft.com/office/powerpoint/2010/main" val="2841053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967666"/>
            <a:ext cx="10564428" cy="5739414"/>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Kernel Trick is used to classify non-linear to linear using some Mathematical Concepts provided by Mercer’s theorem.</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converts non-linear lower dimension space to a higher dimension space thereby we can get a linear classification.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So, we are projecting the data with some extra features so that it can convert to a higher dimension space.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xmlns="" id="{45EE1109-A48D-02F1-DE30-5DA1BB0EA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839" y="2965142"/>
            <a:ext cx="6357528" cy="3585539"/>
          </a:xfrm>
          <a:prstGeom prst="rect">
            <a:avLst/>
          </a:prstGeom>
        </p:spPr>
      </p:pic>
    </p:spTree>
    <p:extLst>
      <p:ext uri="{BB962C8B-B14F-4D97-AF65-F5344CB8AC3E}">
        <p14:creationId xmlns:p14="http://schemas.microsoft.com/office/powerpoint/2010/main" val="163302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0920" y="967666"/>
            <a:ext cx="11949344" cy="5739414"/>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input data is mapped to higher dimension by passing through a kernel and then class blue and red are linearly separated by the hyperplane with maximum margin distance from support vectors.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Mapping low-dimension to high-dimension space using </a:t>
            </a:r>
            <a:r>
              <a:rPr lang="en-US" sz="1800" dirty="0" err="1">
                <a:latin typeface="Times New Roman" panose="02020603050405020304" pitchFamily="18" charset="0"/>
                <a:cs typeface="Times New Roman" panose="02020603050405020304" pitchFamily="18" charset="0"/>
              </a:rPr>
              <a:t>kernal</a:t>
            </a:r>
            <a:r>
              <a:rPr lang="en-US" sz="1800" dirty="0">
                <a:latin typeface="Times New Roman" panose="02020603050405020304" pitchFamily="18" charset="0"/>
                <a:cs typeface="Times New Roman" panose="02020603050405020304" pitchFamily="18" charset="0"/>
              </a:rPr>
              <a:t> [9]</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1E160347-3909-8E78-E73C-885B08728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271" y="1793289"/>
            <a:ext cx="10331758" cy="3975253"/>
          </a:xfrm>
          <a:prstGeom prst="rect">
            <a:avLst/>
          </a:prstGeom>
        </p:spPr>
      </p:pic>
    </p:spTree>
    <p:extLst>
      <p:ext uri="{BB962C8B-B14F-4D97-AF65-F5344CB8AC3E}">
        <p14:creationId xmlns:p14="http://schemas.microsoft.com/office/powerpoint/2010/main" val="4097359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87767"/>
            <a:ext cx="10564428" cy="5819313"/>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want our model to distinguish mangoes and guavas on the x-axis, as seen in the diagram below. Our model is unable to separate them using a specific “point” on the x-axis that can differentiate both of these classes since such a point is not present here.</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kernel will transform the data populated on the x-axis using the mathematical function “f = x ^ 2″. This function will transform the straight line into a parabola where the classification is linear and relatively easier using the hyperplane. </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Mapping low-dimension to high-dimension space using </a:t>
            </a:r>
            <a:r>
              <a:rPr lang="en-US" sz="1800" dirty="0" err="1">
                <a:latin typeface="Times New Roman" panose="02020603050405020304" pitchFamily="18" charset="0"/>
                <a:cs typeface="Times New Roman" panose="02020603050405020304" pitchFamily="18" charset="0"/>
              </a:rPr>
              <a:t>kernal</a:t>
            </a:r>
            <a:r>
              <a:rPr lang="en-US" sz="1800" dirty="0">
                <a:latin typeface="Times New Roman" panose="02020603050405020304" pitchFamily="18" charset="0"/>
                <a:cs typeface="Times New Roman" panose="02020603050405020304" pitchFamily="18" charset="0"/>
              </a:rPr>
              <a:t> [9]</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5C84E2CD-E4E0-B1C7-E382-5C205E37B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873" y="2999333"/>
            <a:ext cx="4697049" cy="3078747"/>
          </a:xfrm>
          <a:prstGeom prst="rect">
            <a:avLst/>
          </a:prstGeom>
        </p:spPr>
      </p:pic>
      <p:pic>
        <p:nvPicPr>
          <p:cNvPr id="7" name="Picture 6">
            <a:extLst>
              <a:ext uri="{FF2B5EF4-FFF2-40B4-BE49-F238E27FC236}">
                <a16:creationId xmlns:a16="http://schemas.microsoft.com/office/drawing/2014/main" xmlns="" id="{79800E08-12E9-110E-D303-C7EEBE4CD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794" y="2999334"/>
            <a:ext cx="3807702" cy="3078747"/>
          </a:xfrm>
          <a:prstGeom prst="rect">
            <a:avLst/>
          </a:prstGeom>
        </p:spPr>
      </p:pic>
    </p:spTree>
    <p:extLst>
      <p:ext uri="{BB962C8B-B14F-4D97-AF65-F5344CB8AC3E}">
        <p14:creationId xmlns:p14="http://schemas.microsoft.com/office/powerpoint/2010/main" val="3523694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813786" y="887767"/>
            <a:ext cx="10564428" cy="5819313"/>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Mapping 2-dimension to 3-dimension space using </a:t>
            </a:r>
            <a:r>
              <a:rPr lang="en-US" sz="1800" dirty="0" err="1">
                <a:latin typeface="Times New Roman" panose="02020603050405020304" pitchFamily="18" charset="0"/>
                <a:cs typeface="Times New Roman" panose="02020603050405020304" pitchFamily="18" charset="0"/>
              </a:rPr>
              <a:t>kernal</a:t>
            </a:r>
            <a:r>
              <a:rPr lang="en-US" sz="1800" dirty="0">
                <a:latin typeface="Times New Roman" panose="02020603050405020304" pitchFamily="18" charset="0"/>
                <a:cs typeface="Times New Roman" panose="02020603050405020304" pitchFamily="18" charset="0"/>
              </a:rPr>
              <a:t> [11]</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3FDA0AA6-BB55-3B18-59DE-51661262A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402" y="1180730"/>
            <a:ext cx="8549196" cy="4789503"/>
          </a:xfrm>
          <a:prstGeom prst="rect">
            <a:avLst/>
          </a:prstGeom>
        </p:spPr>
      </p:pic>
    </p:spTree>
    <p:extLst>
      <p:ext uri="{BB962C8B-B14F-4D97-AF65-F5344CB8AC3E}">
        <p14:creationId xmlns:p14="http://schemas.microsoft.com/office/powerpoint/2010/main" val="3122121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Kernel Trick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967666"/>
            <a:ext cx="10564428" cy="5739414"/>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Mapping low-dimension to high-dimension space using </a:t>
            </a:r>
            <a:r>
              <a:rPr lang="en-US" sz="1800" dirty="0" err="1">
                <a:latin typeface="Times New Roman" panose="02020603050405020304" pitchFamily="18" charset="0"/>
                <a:cs typeface="Times New Roman" panose="02020603050405020304" pitchFamily="18" charset="0"/>
              </a:rPr>
              <a:t>kernal</a:t>
            </a:r>
            <a:r>
              <a:rPr lang="en-US" sz="1800" dirty="0">
                <a:latin typeface="Times New Roman" panose="02020603050405020304" pitchFamily="18" charset="0"/>
                <a:cs typeface="Times New Roman" panose="02020603050405020304" pitchFamily="18" charset="0"/>
              </a:rPr>
              <a:t> [11]</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7D1C9C7F-39EE-927D-CF3B-C51107C5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80731"/>
            <a:ext cx="9650027" cy="4554244"/>
          </a:xfrm>
          <a:prstGeom prst="rect">
            <a:avLst/>
          </a:prstGeom>
        </p:spPr>
      </p:pic>
    </p:spTree>
    <p:extLst>
      <p:ext uri="{BB962C8B-B14F-4D97-AF65-F5344CB8AC3E}">
        <p14:creationId xmlns:p14="http://schemas.microsoft.com/office/powerpoint/2010/main" val="1851948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SVM Parameter C:</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84594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While building the model, we use a hyperparameter called “Cost. It is denoted by “C”.</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influence of C’s value on the margin is depicted in the diagram below. When the value is small, for example, C=1, the margin widens, while when the value is high, the margin narrows down.</a:t>
            </a:r>
          </a:p>
          <a:p>
            <a:pPr marL="285750" indent="-285750" algn="just">
              <a:lnSpc>
                <a:spcPct val="100000"/>
              </a:lnSpc>
              <a:buFont typeface="Wingdings" panose="05000000000000000000" pitchFamily="2" charset="2"/>
              <a:buChar char="Ø"/>
            </a:pPr>
            <a:r>
              <a:rPr lang="en-US" sz="1800" b="0" i="0" dirty="0" err="1">
                <a:solidFill>
                  <a:srgbClr val="0070C0"/>
                </a:solidFill>
                <a:effectLst/>
                <a:latin typeface="Times New Roman" panose="02020603050405020304" pitchFamily="18" charset="0"/>
                <a:cs typeface="Times New Roman" panose="02020603050405020304" pitchFamily="18" charset="0"/>
              </a:rPr>
              <a:t>Small‘C’Value</a:t>
            </a:r>
            <a:r>
              <a:rPr lang="en-US" sz="1800" b="0" i="0" dirty="0">
                <a:solidFill>
                  <a:srgbClr val="0070C0"/>
                </a:solidFill>
                <a:effectLst/>
                <a:latin typeface="Times New Roman" panose="02020603050405020304" pitchFamily="18" charset="0"/>
                <a:cs typeface="Times New Roman" panose="02020603050405020304" pitchFamily="18" charset="0"/>
              </a:rPr>
              <a:t>—-&gt;</a:t>
            </a:r>
            <a:r>
              <a:rPr lang="en-US" sz="1800" b="0" i="0" dirty="0" err="1">
                <a:solidFill>
                  <a:srgbClr val="0070C0"/>
                </a:solidFill>
                <a:effectLst/>
                <a:latin typeface="Times New Roman" panose="02020603050405020304" pitchFamily="18" charset="0"/>
                <a:cs typeface="Times New Roman" panose="02020603050405020304" pitchFamily="18" charset="0"/>
              </a:rPr>
              <a:t>LargeBudget</a:t>
            </a:r>
            <a:r>
              <a:rPr lang="en-US" sz="1800" b="0" i="0" dirty="0">
                <a:solidFill>
                  <a:srgbClr val="0070C0"/>
                </a:solidFill>
                <a:effectLst/>
                <a:latin typeface="Times New Roman" panose="02020603050405020304" pitchFamily="18" charset="0"/>
                <a:cs typeface="Times New Roman" panose="02020603050405020304" pitchFamily="18" charset="0"/>
              </a:rPr>
              <a:t>—–&gt;</a:t>
            </a:r>
            <a:r>
              <a:rPr lang="en-US" sz="1800" b="0" i="0" dirty="0" err="1">
                <a:solidFill>
                  <a:srgbClr val="0070C0"/>
                </a:solidFill>
                <a:effectLst/>
                <a:latin typeface="Times New Roman" panose="02020603050405020304" pitchFamily="18" charset="0"/>
                <a:cs typeface="Times New Roman" panose="02020603050405020304" pitchFamily="18" charset="0"/>
              </a:rPr>
              <a:t>WideMargin</a:t>
            </a:r>
            <a:r>
              <a:rPr lang="en-US" sz="1800" b="0" i="0" dirty="0">
                <a:solidFill>
                  <a:srgbClr val="0070C0"/>
                </a:solidFill>
                <a:effectLst/>
                <a:latin typeface="Times New Roman" panose="02020603050405020304" pitchFamily="18" charset="0"/>
                <a:cs typeface="Times New Roman" panose="02020603050405020304" pitchFamily="18" charset="0"/>
              </a:rPr>
              <a:t>——&gt;Allows more misclassification</a:t>
            </a:r>
          </a:p>
          <a:p>
            <a:pPr marL="285750" indent="-285750" algn="just">
              <a:lnSpc>
                <a:spcPct val="100000"/>
              </a:lnSpc>
              <a:buFont typeface="Wingdings" panose="05000000000000000000" pitchFamily="2" charset="2"/>
              <a:buChar char="Ø"/>
            </a:pPr>
            <a:r>
              <a:rPr lang="en-US" sz="1800" b="0" i="0" dirty="0">
                <a:solidFill>
                  <a:srgbClr val="0070C0"/>
                </a:solidFill>
                <a:effectLst/>
                <a:latin typeface="Times New Roman" panose="02020603050405020304" pitchFamily="18" charset="0"/>
                <a:cs typeface="Times New Roman" panose="02020603050405020304" pitchFamily="18" charset="0"/>
              </a:rPr>
              <a:t>Large ‘C’ Value —-&gt; Small Budget —–&gt; Narrow Margin ——&gt; Allows less misclassification</a:t>
            </a: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Effect of C value [9]</a:t>
            </a: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3C776554-3DCA-5B24-93F8-1848112CF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596" y="2831977"/>
            <a:ext cx="7818798" cy="3435658"/>
          </a:xfrm>
          <a:prstGeom prst="rect">
            <a:avLst/>
          </a:prstGeom>
        </p:spPr>
      </p:pic>
    </p:spTree>
    <p:extLst>
      <p:ext uri="{BB962C8B-B14F-4D97-AF65-F5344CB8AC3E}">
        <p14:creationId xmlns:p14="http://schemas.microsoft.com/office/powerpoint/2010/main" val="304225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Listed below are a few SVM Kernels.:</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845946"/>
          </a:xfrm>
        </p:spPr>
        <p:txBody>
          <a:bodyPr>
            <a:noAutofit/>
          </a:bodyPr>
          <a:lstStyle/>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Linear Kernel:</a:t>
            </a:r>
          </a:p>
          <a:p>
            <a:pPr marR="0" lvl="0" algn="just" defTabSz="914400" rtl="0" eaLnBrk="0" fontAlgn="base" latinLnBrk="0" hangingPunct="0">
              <a:lnSpc>
                <a:spcPct val="150000"/>
              </a:lnSpc>
              <a:spcBef>
                <a:spcPct val="0"/>
              </a:spcBef>
              <a:spcAft>
                <a:spcPct val="0"/>
              </a:spcAft>
              <a:buClrTx/>
              <a:buSzTx/>
              <a:tabLst/>
            </a:pPr>
            <a:r>
              <a:rPr lang="en-US" altLang="en-US" sz="1800" dirty="0">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F(x, y) = sum( </a:t>
            </a:r>
            <a:r>
              <a:rPr kumimoji="0" lang="en-US" altLang="en-US" sz="1800" i="0" u="none" strike="noStrike" cap="none" normalizeH="0" baseline="0" dirty="0" err="1">
                <a:ln>
                  <a:noFill/>
                </a:ln>
                <a:effectLst/>
                <a:latin typeface="Times New Roman" panose="02020603050405020304" pitchFamily="18" charset="0"/>
                <a:cs typeface="Times New Roman" panose="02020603050405020304" pitchFamily="18" charset="0"/>
              </a:rPr>
              <a:t>x.y</a:t>
            </a: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Here, x, y represents the data you’re trying to classify.</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The linear kernel is equivalent to the Support Vector Classifier.</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2"/>
              <a:tabLst/>
            </a:pPr>
            <a:r>
              <a:rPr kumimoji="0" lang="en-US" altLang="en-US" sz="180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Polynomial Kernel:</a:t>
            </a:r>
          </a:p>
          <a:p>
            <a:pPr lvl="1" algn="just" eaLnBrk="0" fontAlgn="base" hangingPunct="0">
              <a:lnSpc>
                <a:spcPct val="150000"/>
              </a:lnSpc>
              <a:spcBef>
                <a:spcPct val="0"/>
              </a:spcBef>
              <a:spcAft>
                <a:spcPct val="0"/>
              </a:spcAf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F(x, y) = (x.y+1)^d</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It is better than the Linear Kernel. Here d denotes the degree of the polynomial.</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3"/>
              <a:tabLst/>
            </a:pPr>
            <a:r>
              <a:rPr kumimoji="0" lang="en-US" altLang="en-US" sz="180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Radial Kernel: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It is highly recommended for classifying non-linear data.</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GB" altLang="en-US" sz="1800" i="0" u="none" strike="noStrike" cap="none" normalizeH="0" baseline="0" dirty="0">
                <a:ln>
                  <a:noFill/>
                </a:ln>
                <a:effectLst/>
                <a:latin typeface="Times New Roman" panose="02020603050405020304" pitchFamily="18" charset="0"/>
                <a:cs typeface="Times New Roman" panose="02020603050405020304" pitchFamily="18" charset="0"/>
              </a:rPr>
              <a:t>The radius of impact for each point is defined by the gamma value. Where a high gamma value corresponds to a small radius of influence for each data and a low gamma value corresponds to a wide radius of influence for each data.</a:t>
            </a:r>
          </a:p>
          <a:p>
            <a:pPr marR="0" lvl="0" algn="just" defTabSz="914400" rtl="0" eaLnBrk="0" fontAlgn="base" latinLnBrk="0" hangingPunct="0">
              <a:lnSpc>
                <a:spcPct val="150000"/>
              </a:lnSpc>
              <a:spcBef>
                <a:spcPct val="0"/>
              </a:spcBef>
              <a:spcAft>
                <a:spcPct val="0"/>
              </a:spcAft>
              <a:buClrTx/>
              <a:buSzTx/>
              <a:tabLst/>
            </a:pPr>
            <a:r>
              <a:rPr lang="en-US" altLang="en-US" sz="1800" dirty="0">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a:ln>
                  <a:noFill/>
                </a:ln>
                <a:effectLst/>
                <a:latin typeface="Times New Roman" panose="02020603050405020304" pitchFamily="18" charset="0"/>
                <a:cs typeface="Times New Roman" panose="02020603050405020304" pitchFamily="18" charset="0"/>
              </a:rPr>
              <a:t>F(x, y) = exp (-gamma * ||x – y||^2)</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3396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Introduction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861134"/>
            <a:ext cx="11043821" cy="584594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a:t>
            </a:r>
            <a:r>
              <a:rPr lang="en-US" sz="1800" dirty="0">
                <a:solidFill>
                  <a:srgbClr val="00B0F0"/>
                </a:solidFill>
                <a:latin typeface="Times New Roman" panose="02020603050405020304" pitchFamily="18" charset="0"/>
                <a:cs typeface="Times New Roman" panose="02020603050405020304" pitchFamily="18" charset="0"/>
              </a:rPr>
              <a:t>neural network </a:t>
            </a:r>
            <a:r>
              <a:rPr lang="en-US" sz="1800" dirty="0">
                <a:latin typeface="Times New Roman" panose="02020603050405020304" pitchFamily="18" charset="0"/>
                <a:cs typeface="Times New Roman" panose="02020603050405020304" pitchFamily="18" charset="0"/>
              </a:rPr>
              <a:t>is a computational model </a:t>
            </a:r>
            <a:r>
              <a:rPr lang="en-US" sz="1800" dirty="0">
                <a:solidFill>
                  <a:srgbClr val="00B0F0"/>
                </a:solidFill>
                <a:latin typeface="Times New Roman" panose="02020603050405020304" pitchFamily="18" charset="0"/>
                <a:cs typeface="Times New Roman" panose="02020603050405020304" pitchFamily="18" charset="0"/>
              </a:rPr>
              <a:t>inspired by the structure and function of the human brain</a:t>
            </a:r>
            <a:r>
              <a:rPr lang="en-US" sz="1800" dirty="0">
                <a:latin typeface="Times New Roman" panose="02020603050405020304" pitchFamily="18" charset="0"/>
                <a:cs typeface="Times New Roman" panose="02020603050405020304" pitchFamily="18" charset="0"/>
              </a:rPr>
              <a:t> (because </a:t>
            </a:r>
            <a:r>
              <a:rPr lang="en-US" sz="1800" dirty="0">
                <a:solidFill>
                  <a:srgbClr val="00B0F0"/>
                </a:solidFill>
                <a:latin typeface="Times New Roman" panose="02020603050405020304" pitchFamily="18" charset="0"/>
                <a:cs typeface="Times New Roman" panose="02020603050405020304" pitchFamily="18" charset="0"/>
              </a:rPr>
              <a:t>mimic the basic functioning of the human brain</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consists of </a:t>
            </a:r>
            <a:r>
              <a:rPr lang="en-US" sz="1800" dirty="0">
                <a:solidFill>
                  <a:srgbClr val="00B0F0"/>
                </a:solidFill>
                <a:latin typeface="Times New Roman" panose="02020603050405020304" pitchFamily="18" charset="0"/>
                <a:cs typeface="Times New Roman" panose="02020603050405020304" pitchFamily="18" charset="0"/>
              </a:rPr>
              <a:t>interconnected nodes, called neurons</a:t>
            </a:r>
            <a:r>
              <a:rPr lang="en-US" sz="1800" dirty="0">
                <a:latin typeface="Times New Roman" panose="02020603050405020304" pitchFamily="18" charset="0"/>
                <a:cs typeface="Times New Roman" panose="02020603050405020304" pitchFamily="18" charset="0"/>
              </a:rPr>
              <a:t>, organized into layers.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Neural Networks are complex systems with artificial neurons. Artificial </a:t>
            </a:r>
            <a:r>
              <a:rPr lang="en-US" sz="1800" dirty="0">
                <a:solidFill>
                  <a:srgbClr val="00B0F0"/>
                </a:solidFill>
                <a:latin typeface="Times New Roman" panose="02020603050405020304" pitchFamily="18" charset="0"/>
                <a:cs typeface="Times New Roman" panose="02020603050405020304" pitchFamily="18" charset="0"/>
              </a:rPr>
              <a:t>neurons/perceptron </a:t>
            </a:r>
            <a:r>
              <a:rPr lang="en-US" sz="1800" dirty="0">
                <a:latin typeface="Times New Roman" panose="02020603050405020304" pitchFamily="18" charset="0"/>
                <a:cs typeface="Times New Roman" panose="02020603050405020304" pitchFamily="18" charset="0"/>
              </a:rPr>
              <a:t>consist of:  Input, Weight, Bias, Activation Function, and  Output.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						Fig: Neural Network [12, </a:t>
            </a:r>
            <a:r>
              <a:rPr lang="en-US" sz="1800" dirty="0" err="1">
                <a:latin typeface="Times New Roman" panose="02020603050405020304" pitchFamily="18" charset="0"/>
                <a:cs typeface="Times New Roman" panose="02020603050405020304" pitchFamily="18" charset="0"/>
              </a:rPr>
              <a:t>javatpoint</a:t>
            </a:r>
            <a:r>
              <a:rPr lang="en-US" sz="1800" dirty="0">
                <a:latin typeface="Times New Roman" panose="02020603050405020304" pitchFamily="18" charset="0"/>
                <a:cs typeface="Times New Roman" panose="02020603050405020304" pitchFamily="18" charset="0"/>
              </a:rPr>
              <a:t>]</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00FC07A3-CA3F-F685-D0EA-893EDE228A22}"/>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xmlns="" id="{5BD59ADA-262B-B736-9EB7-A698A0933D8D}"/>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xmlns="" id="{92C776A4-C4DE-149B-CF07-710B616E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3629" y="2576665"/>
            <a:ext cx="5707875" cy="3144994"/>
          </a:xfrm>
          <a:prstGeom prst="rect">
            <a:avLst/>
          </a:prstGeom>
        </p:spPr>
      </p:pic>
      <p:pic>
        <p:nvPicPr>
          <p:cNvPr id="9" name="Picture 8">
            <a:extLst>
              <a:ext uri="{FF2B5EF4-FFF2-40B4-BE49-F238E27FC236}">
                <a16:creationId xmlns:a16="http://schemas.microsoft.com/office/drawing/2014/main" xmlns="" id="{FEAC25C1-E671-54DB-FEE4-F38010CBC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09" y="2678097"/>
            <a:ext cx="3048000" cy="3810000"/>
          </a:xfrm>
          <a:prstGeom prst="rect">
            <a:avLst/>
          </a:prstGeom>
        </p:spPr>
      </p:pic>
    </p:spTree>
    <p:extLst>
      <p:ext uri="{BB962C8B-B14F-4D97-AF65-F5344CB8AC3E}">
        <p14:creationId xmlns:p14="http://schemas.microsoft.com/office/powerpoint/2010/main" val="23594970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Architecture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870012"/>
            <a:ext cx="10892901" cy="527333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Neural network architecture refers to the specific layout and structure of a neural network, including the number of layers, the number of neurons or units in each layer, and the connections between them.</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The architecture of a neural network greatly affects its performance and suitability for different tasks.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Here are some key components and terms associated with neural network architecture:</a:t>
            </a:r>
          </a:p>
          <a:p>
            <a:pPr marL="342900" indent="-342900" algn="just">
              <a:lnSpc>
                <a:spcPct val="10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Input Layer:</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first layer of a neural network.</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Neurons in this layer receive the raw input data and pass it on to the subsequent layers.</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number of neurons in the input layer corresponds to the dimensionality of the input data.</a:t>
            </a:r>
          </a:p>
          <a:p>
            <a:pPr marL="342900" indent="-342900" algn="just">
              <a:lnSpc>
                <a:spcPct val="100000"/>
              </a:lnSpc>
              <a:buFont typeface="+mj-lt"/>
              <a:buAutoNum type="arabicPeriod" startAt="2"/>
            </a:pPr>
            <a:r>
              <a:rPr lang="en-US" sz="1800" dirty="0">
                <a:solidFill>
                  <a:srgbClr val="0070C0"/>
                </a:solidFill>
                <a:latin typeface="Times New Roman" panose="02020603050405020304" pitchFamily="18" charset="0"/>
                <a:cs typeface="Times New Roman" panose="02020603050405020304" pitchFamily="18" charset="0"/>
              </a:rPr>
              <a:t>Hidden Layers:</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Layers that come after the input layer and before the output layer.</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term "hidden" indicates that these layers do not directly interact with the external environment.</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Neural networks can have multiple hidden layers, creating a deep neural network (DNN).</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24214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Architecture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665825"/>
            <a:ext cx="10892901" cy="6192175"/>
          </a:xfrm>
        </p:spPr>
        <p:txBody>
          <a:bodyPr>
            <a:noAutofit/>
          </a:bodyPr>
          <a:lstStyle/>
          <a:p>
            <a:pPr marL="342900" indent="-342900" algn="l">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Output Layer:</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 final layer of a neural network.</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Neurons in this layer produce the network's output, which can be a prediction, classification, or any relevant task-specific result.</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 number of neurons in the output layer depends on the task; for example, binary classification may have one neuron, while multiclass classification may have multiple neurons.</a:t>
            </a:r>
          </a:p>
          <a:p>
            <a:pPr algn="l">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   Neurons/Units/Nodes: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Neurons or units are the basic processing units in a neural network.</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Each neuron takes weighted inputs, applies an activation function, and produces an output.</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 number of neurons in hidden layers is a hyperparameter chosen during network design.</a:t>
            </a:r>
          </a:p>
          <a:p>
            <a:pPr algn="l">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   Weights and Biases: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Weights are parameters that determine the strength of connections between neurons in different layers.</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Biases are additional parameters that help shift the output of a neuron.</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During training, these values are adjusted through backpropagation to minimize the network's error.</a:t>
            </a:r>
          </a:p>
          <a:p>
            <a:pPr algn="l">
              <a:buFont typeface="+mj-lt"/>
              <a:buAutoNum type="arabicPeriod" startAt="3"/>
            </a:pPr>
            <a:r>
              <a:rPr lang="en-US" sz="1800" b="1" i="0" dirty="0">
                <a:solidFill>
                  <a:srgbClr val="0070C0"/>
                </a:solidFill>
                <a:effectLst/>
                <a:latin typeface="Times New Roman" panose="02020603050405020304" pitchFamily="18" charset="0"/>
                <a:cs typeface="Times New Roman" panose="02020603050405020304" pitchFamily="18" charset="0"/>
              </a:rPr>
              <a:t>   Activation Functions: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Activation functions introduce non-linearity to the network.</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Common activation functions include sigmoid, hyperbolic tangent (tanh), rectified linear unit (</a:t>
            </a:r>
            <a:r>
              <a:rPr lang="en-US" sz="1800" b="0" i="0" dirty="0" err="1">
                <a:solidFill>
                  <a:srgbClr val="374151"/>
                </a:solidFill>
                <a:effectLst/>
                <a:latin typeface="Times New Roman" panose="02020603050405020304" pitchFamily="18" charset="0"/>
                <a:cs typeface="Times New Roman" panose="02020603050405020304" pitchFamily="18" charset="0"/>
              </a:rPr>
              <a:t>ReLU</a:t>
            </a:r>
            <a:r>
              <a:rPr lang="en-US" sz="1800" b="0" i="0" dirty="0">
                <a:solidFill>
                  <a:srgbClr val="374151"/>
                </a:solidFill>
                <a:effectLst/>
                <a:latin typeface="Times New Roman" panose="02020603050405020304" pitchFamily="18" charset="0"/>
                <a:cs typeface="Times New Roman" panose="02020603050405020304" pitchFamily="18" charset="0"/>
              </a:rPr>
              <a:t>), and variants like Leaky </a:t>
            </a:r>
            <a:r>
              <a:rPr lang="en-US" sz="1800" b="0" i="0" dirty="0" err="1">
                <a:solidFill>
                  <a:srgbClr val="374151"/>
                </a:solidFill>
                <a:effectLst/>
                <a:latin typeface="Times New Roman" panose="02020603050405020304" pitchFamily="18" charset="0"/>
                <a:cs typeface="Times New Roman" panose="02020603050405020304" pitchFamily="18" charset="0"/>
              </a:rPr>
              <a:t>ReLU</a:t>
            </a:r>
            <a:r>
              <a:rPr lang="en-US" sz="1800" b="0" i="0" dirty="0">
                <a:solidFill>
                  <a:srgbClr val="37415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Activation functions determine whether a neuron should be activated (produce an output) based on its input.</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69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Terminologies Related to the Regression Analysis:</a:t>
            </a:r>
            <a:br>
              <a:rPr lang="en-US" b="1" dirty="0"/>
            </a:br>
            <a:endParaRPr lang="en-US" b="1" dirty="0"/>
          </a:p>
        </p:txBody>
      </p:sp>
      <p:sp>
        <p:nvSpPr>
          <p:cNvPr id="3" name="Content Placeholder 2"/>
          <p:cNvSpPr>
            <a:spLocks noGrp="1"/>
          </p:cNvSpPr>
          <p:nvPr>
            <p:ph idx="1"/>
          </p:nvPr>
        </p:nvSpPr>
        <p:spPr>
          <a:xfrm>
            <a:off x="618392" y="1350841"/>
            <a:ext cx="10515600" cy="4351338"/>
          </a:xfrm>
        </p:spPr>
        <p:txBody>
          <a:bodyPr>
            <a:normAutofit fontScale="25000" lnSpcReduction="20000"/>
          </a:bodyPr>
          <a:lstStyle/>
          <a:p>
            <a:r>
              <a:rPr lang="en-US" sz="9600" b="1" dirty="0"/>
              <a:t>Dependent Variable:</a:t>
            </a:r>
            <a:r>
              <a:rPr lang="en-US" sz="9600" dirty="0"/>
              <a:t> The main factor in Regression analysis which we want to predict or understand is called the dependent variable. It is also called </a:t>
            </a:r>
            <a:r>
              <a:rPr lang="en-US" sz="9600" b="1" dirty="0"/>
              <a:t>target variable</a:t>
            </a:r>
            <a:r>
              <a:rPr lang="en-US" sz="9600" dirty="0"/>
              <a:t>.</a:t>
            </a:r>
          </a:p>
          <a:p>
            <a:r>
              <a:rPr lang="en-US" sz="9600" b="1" dirty="0"/>
              <a:t>Independent Variable:</a:t>
            </a:r>
            <a:r>
              <a:rPr lang="en-US" sz="9600" dirty="0"/>
              <a:t> The factors which affect the dependent variables or which are used to predict the values of the dependent variables are called independent variable, also called as a </a:t>
            </a:r>
            <a:r>
              <a:rPr lang="en-US" sz="9600" b="1" dirty="0"/>
              <a:t>predictor</a:t>
            </a:r>
            <a:r>
              <a:rPr lang="en-US" sz="9600" dirty="0"/>
              <a:t>.</a:t>
            </a:r>
          </a:p>
          <a:p>
            <a:r>
              <a:rPr lang="en-US" sz="9600" b="1" dirty="0"/>
              <a:t>Outliers:</a:t>
            </a:r>
            <a:r>
              <a:rPr lang="en-US" sz="9600" dirty="0"/>
              <a:t> Outlier is an observation which contains either very low value or very high value in comparison to other observed values. An outlier may hamper the result, so it should be avoided.</a:t>
            </a:r>
          </a:p>
          <a:p>
            <a:r>
              <a:rPr lang="en-US" sz="9600" b="1" dirty="0" err="1"/>
              <a:t>Multicollinearity</a:t>
            </a:r>
            <a:r>
              <a:rPr lang="en-US" sz="9600" b="1" dirty="0"/>
              <a:t>:</a:t>
            </a:r>
            <a:r>
              <a:rPr lang="en-US" sz="9600" dirty="0"/>
              <a:t> If the independent variables are highly correlated with each other than other variables, then such condition is called </a:t>
            </a:r>
            <a:r>
              <a:rPr lang="en-US" sz="9600" dirty="0" err="1"/>
              <a:t>Multicollinearity</a:t>
            </a:r>
            <a:r>
              <a:rPr lang="en-US" sz="9600" dirty="0"/>
              <a:t>. It should not be present in the dataset, because it creates problem while ranking the most affecting variable.</a:t>
            </a:r>
          </a:p>
          <a:p>
            <a:r>
              <a:rPr lang="en-US" sz="9600" b="1" dirty="0" err="1"/>
              <a:t>Underfitting</a:t>
            </a:r>
            <a:r>
              <a:rPr lang="en-US" sz="9600" b="1" dirty="0"/>
              <a:t> and </a:t>
            </a:r>
            <a:r>
              <a:rPr lang="en-US" sz="9600" b="1" dirty="0" err="1"/>
              <a:t>Overfitting</a:t>
            </a:r>
            <a:r>
              <a:rPr lang="en-US" sz="9600" b="1" dirty="0"/>
              <a:t>:</a:t>
            </a:r>
            <a:r>
              <a:rPr lang="en-US" sz="9600" dirty="0"/>
              <a:t> If our algorithm works well with the training dataset but not well with test dataset, then such problem is called </a:t>
            </a:r>
            <a:r>
              <a:rPr lang="en-US" sz="9600" b="1" dirty="0" err="1"/>
              <a:t>Overfitting</a:t>
            </a:r>
            <a:r>
              <a:rPr lang="en-US" sz="9600" dirty="0"/>
              <a:t>. And if our algorithm does not perform well even with training dataset, then such problem is called </a:t>
            </a:r>
            <a:r>
              <a:rPr lang="en-US" sz="9600" b="1" dirty="0" err="1"/>
              <a:t>underfitting</a:t>
            </a:r>
            <a:endParaRPr lang="en-US" sz="9600" dirty="0"/>
          </a:p>
          <a:p>
            <a:endParaRPr lang="en-US" dirty="0"/>
          </a:p>
        </p:txBody>
      </p:sp>
    </p:spTree>
    <p:extLst>
      <p:ext uri="{BB962C8B-B14F-4D97-AF65-F5344CB8AC3E}">
        <p14:creationId xmlns:p14="http://schemas.microsoft.com/office/powerpoint/2010/main" val="2388016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710214"/>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Architecture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61920" y="1083076"/>
            <a:ext cx="10892901" cy="5353235"/>
          </a:xfrm>
        </p:spPr>
        <p:txBody>
          <a:bodyPr>
            <a:noAutofit/>
          </a:bodyPr>
          <a:lstStyle/>
          <a:p>
            <a:pPr marL="342900" indent="-342900" algn="l">
              <a:lnSpc>
                <a:spcPct val="150000"/>
              </a:lnSpc>
              <a:buFont typeface="+mj-lt"/>
              <a:buAutoNum type="arabicPeriod" startAt="7"/>
            </a:pPr>
            <a:r>
              <a:rPr lang="en-US" sz="1800" b="1" i="0" dirty="0">
                <a:solidFill>
                  <a:srgbClr val="0070C0"/>
                </a:solidFill>
                <a:effectLst/>
                <a:latin typeface="Times New Roman" panose="02020603050405020304" pitchFamily="18" charset="0"/>
                <a:cs typeface="Times New Roman" panose="02020603050405020304" pitchFamily="18" charset="0"/>
              </a:rPr>
              <a:t>Feedforward Architecture:</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In feedforward neural networks, information flows in one direction, from the input layer through the hidden layers to the output layer.</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This architecture is suitable for tasks like classification and regression.</a:t>
            </a:r>
          </a:p>
          <a:p>
            <a:pPr marL="342900" indent="-342900" algn="l">
              <a:lnSpc>
                <a:spcPct val="150000"/>
              </a:lnSpc>
              <a:buFont typeface="+mj-lt"/>
              <a:buAutoNum type="arabicPeriod" startAt="8"/>
            </a:pPr>
            <a:r>
              <a:rPr lang="en-US" sz="1800" b="1" i="0" dirty="0">
                <a:solidFill>
                  <a:srgbClr val="0070C0"/>
                </a:solidFill>
                <a:effectLst/>
                <a:latin typeface="Times New Roman" panose="02020603050405020304" pitchFamily="18" charset="0"/>
                <a:cs typeface="Times New Roman" panose="02020603050405020304" pitchFamily="18" charset="0"/>
              </a:rPr>
              <a:t>Recurrent Connections: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Some neural network architectures, like Recurrent Neural Networks (RNNs), have connections that loop back on themselves, allowing information to be passed from one step to the next in a sequence.</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These are crucial for sequence-related tasks.</a:t>
            </a:r>
          </a:p>
          <a:p>
            <a:pPr marL="342900" indent="-342900" algn="l">
              <a:lnSpc>
                <a:spcPct val="150000"/>
              </a:lnSpc>
              <a:buFont typeface="+mj-lt"/>
              <a:buAutoNum type="arabicPeriod" startAt="9"/>
            </a:pPr>
            <a:r>
              <a:rPr lang="en-US" sz="1800" b="1" i="0" dirty="0">
                <a:solidFill>
                  <a:srgbClr val="0070C0"/>
                </a:solidFill>
                <a:effectLst/>
                <a:latin typeface="Times New Roman" panose="02020603050405020304" pitchFamily="18" charset="0"/>
                <a:cs typeface="Times New Roman" panose="02020603050405020304" pitchFamily="18" charset="0"/>
              </a:rPr>
              <a:t>Dropout:</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Dropout is a regularization technique used to prevent overfitting.</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During training, it randomly "drops out" or deactivates a fraction of neurons in each layer to encourage robust learning.</a:t>
            </a: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00FC07A3-CA3F-F685-D0EA-893EDE228A22}"/>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xmlns="" id="{5BD59ADA-262B-B736-9EB7-A698A0933D8D}"/>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0459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 Architecture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665825"/>
            <a:ext cx="10892901" cy="6192175"/>
          </a:xfrm>
        </p:spPr>
        <p:txBody>
          <a:bodyPr>
            <a:noAutofit/>
          </a:bodyPr>
          <a:lstStyle/>
          <a:p>
            <a:pPr marL="342900" indent="-342900" algn="l">
              <a:lnSpc>
                <a:spcPct val="150000"/>
              </a:lnSpc>
              <a:buFont typeface="+mj-lt"/>
              <a:buAutoNum type="arabicPeriod" startAt="10"/>
            </a:pPr>
            <a:r>
              <a:rPr lang="en-US" sz="1800" b="1" i="0" dirty="0">
                <a:solidFill>
                  <a:srgbClr val="0070C0"/>
                </a:solidFill>
                <a:effectLst/>
                <a:latin typeface="Times New Roman" panose="02020603050405020304" pitchFamily="18" charset="0"/>
                <a:cs typeface="Times New Roman" panose="02020603050405020304" pitchFamily="18" charset="0"/>
              </a:rPr>
              <a:t>Batch Normalization:</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 technique that normalizes the activations in a neural network layer to stabilize and accelerate training.</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It helps to mitigate issues like the vanishing gradient problem.</a:t>
            </a:r>
          </a:p>
          <a:p>
            <a:pPr marL="342900" indent="-342900" algn="l">
              <a:lnSpc>
                <a:spcPct val="150000"/>
              </a:lnSpc>
              <a:buFont typeface="+mj-lt"/>
              <a:buAutoNum type="arabicPeriod" startAt="10"/>
            </a:pPr>
            <a:r>
              <a:rPr lang="en-US" sz="1800" b="1" i="0" dirty="0">
                <a:solidFill>
                  <a:srgbClr val="0070C0"/>
                </a:solidFill>
                <a:effectLst/>
                <a:latin typeface="Times New Roman" panose="02020603050405020304" pitchFamily="18" charset="0"/>
                <a:cs typeface="Times New Roman" panose="02020603050405020304" pitchFamily="18" charset="0"/>
              </a:rPr>
              <a:t>Skip Connections: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Commonly used in deep neural networks like Residual Neural Networks (</a:t>
            </a:r>
            <a:r>
              <a:rPr lang="en-US" sz="1800" b="0" i="0" dirty="0" err="1">
                <a:solidFill>
                  <a:srgbClr val="374151"/>
                </a:solidFill>
                <a:effectLst/>
                <a:latin typeface="Times New Roman" panose="02020603050405020304" pitchFamily="18" charset="0"/>
                <a:cs typeface="Times New Roman" panose="02020603050405020304" pitchFamily="18" charset="0"/>
              </a:rPr>
              <a:t>ResNets</a:t>
            </a:r>
            <a:r>
              <a:rPr lang="en-US" sz="1800" b="0" i="0" dirty="0">
                <a:solidFill>
                  <a:srgbClr val="374151"/>
                </a:solidFill>
                <a:effectLst/>
                <a:latin typeface="Times New Roman" panose="02020603050405020304" pitchFamily="18" charset="0"/>
                <a:cs typeface="Times New Roman" panose="02020603050405020304" pitchFamily="18" charset="0"/>
              </a:rPr>
              <a:t>).</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Skip connections allow information to flow through the network without passing through every layer, helping mitigate the vanishing gradient problem and facilitating the training of very deep networks.</a:t>
            </a:r>
          </a:p>
          <a:p>
            <a:pPr marL="342900" indent="-342900" algn="l">
              <a:lnSpc>
                <a:spcPct val="150000"/>
              </a:lnSpc>
              <a:buFont typeface="+mj-lt"/>
              <a:buAutoNum type="arabicPeriod" startAt="10"/>
            </a:pPr>
            <a:r>
              <a:rPr lang="en-US" sz="1800" b="1" i="0" dirty="0">
                <a:solidFill>
                  <a:srgbClr val="0070C0"/>
                </a:solidFill>
                <a:effectLst/>
                <a:latin typeface="Times New Roman" panose="02020603050405020304" pitchFamily="18" charset="0"/>
                <a:cs typeface="Times New Roman" panose="02020603050405020304" pitchFamily="18" charset="0"/>
              </a:rPr>
              <a:t>Attention Mechanisms:</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Used in architectures like Transformers.</a:t>
            </a:r>
          </a:p>
          <a:p>
            <a:pPr marL="742950" lvl="1" indent="-285750" algn="l">
              <a:lnSpc>
                <a:spcPct val="150000"/>
              </a:lnSpc>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Attention mechanisms allow the network to focus on specific parts of the input sequence, enabling more efficient and effective processing of sequential data</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5556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Learning in Neural Networks:</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2" y="665825"/>
            <a:ext cx="10892901" cy="6192175"/>
          </a:xfrm>
        </p:spPr>
        <p:txBody>
          <a:bodyPr>
            <a:noAutofit/>
          </a:bodyPr>
          <a:lstStyle/>
          <a:p>
            <a:pPr algn="l">
              <a:lnSpc>
                <a:spcPct val="150000"/>
              </a:lnSpc>
            </a:pPr>
            <a:r>
              <a:rPr lang="en-US" sz="1800" dirty="0">
                <a:latin typeface="Times New Roman" panose="02020603050405020304" pitchFamily="18" charset="0"/>
                <a:cs typeface="Times New Roman" panose="02020603050405020304" pitchFamily="18" charset="0"/>
              </a:rPr>
              <a:t>There are 3 types of learnings in Neural networks, namely</a:t>
            </a:r>
          </a:p>
          <a:p>
            <a:pPr marL="285750" indent="-285750" algn="l">
              <a:lnSpc>
                <a:spcPct val="15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Supervised learning</a:t>
            </a:r>
          </a:p>
          <a:p>
            <a:pPr marL="285750" indent="-285750" algn="l">
              <a:lnSpc>
                <a:spcPct val="15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Unsupervised learning</a:t>
            </a:r>
          </a:p>
          <a:p>
            <a:pPr marL="285750" indent="-285750" algn="l">
              <a:lnSpc>
                <a:spcPct val="15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Reinforcement learning</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468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Learning in Neural Networks: Supervised Learning</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443883" y="665825"/>
            <a:ext cx="11523215" cy="5903651"/>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As the name suggests, it is a type of learning that is looked after by a supervisor. It is like learning with a teacher.</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There are input training pairs that contain a set of input and the desired output. Here the output from the model is compared with the desired output and an error is calculated, this error signal is sent back into the network for adjusting the weights.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This adjustment is done till no more adjustments can be made and the output of the model matches the desired output. In this, there is feedback from the environment to the model.</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l">
              <a:lnSpc>
                <a:spcPct val="150000"/>
              </a:lnSpc>
            </a:pPr>
            <a:endParaRPr lang="en-US" sz="1800" dirty="0">
              <a:latin typeface="Times New Roman" panose="02020603050405020304" pitchFamily="18" charset="0"/>
              <a:cs typeface="Times New Roman" panose="02020603050405020304" pitchFamily="18" charset="0"/>
            </a:endParaRP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Neural network learning by supervised learning [13]</a:t>
            </a: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4177E635-CC8F-66E9-75D2-D90709D14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40" y="3029915"/>
            <a:ext cx="7734970" cy="2949196"/>
          </a:xfrm>
          <a:prstGeom prst="rect">
            <a:avLst/>
          </a:prstGeom>
        </p:spPr>
      </p:pic>
    </p:spTree>
    <p:extLst>
      <p:ext uri="{BB962C8B-B14F-4D97-AF65-F5344CB8AC3E}">
        <p14:creationId xmlns:p14="http://schemas.microsoft.com/office/powerpoint/2010/main" val="1572063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Learning in Neural Networks: Unsupervised Learning</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443883" y="665825"/>
            <a:ext cx="11523215" cy="5903651"/>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Unlike supervised learning, there is no supervisor or a teacher here. In this type of learning, there is no feedback from the environment, there is no desired output and the model learns on its own.</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During the training phase, the inputs are formed into classes that define the similarity of the members. Each class contains similar input patterns. On inputting a new pattern, it can predict to which class that input belongs based on similarity with other patterns. If there is no such class, a new class is formed.</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Neural network learning by unsupervised learning [13]</a:t>
            </a: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93E9FBB1-BC19-4741-F45A-6CFCA2865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428" y="2503503"/>
            <a:ext cx="7651143" cy="3382391"/>
          </a:xfrm>
          <a:prstGeom prst="rect">
            <a:avLst/>
          </a:prstGeom>
        </p:spPr>
      </p:pic>
    </p:spTree>
    <p:extLst>
      <p:ext uri="{BB962C8B-B14F-4D97-AF65-F5344CB8AC3E}">
        <p14:creationId xmlns:p14="http://schemas.microsoft.com/office/powerpoint/2010/main" val="3012544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Learning in Neural Networks: Reinforcement Learning</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77553" y="665825"/>
            <a:ext cx="11896078" cy="5903651"/>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gets the best of both worlds, that is, the best of both Supervised learning and Unsupervised learning. It is like learning with a critique. Here there is no exact feedback from the environment, rather there is critique feedback. The critique tells how close our solution is. Hence the model learns on its own based on the critique information. It is similar to supervised learning in that it receives feedback from the environment, but it is different in that it does not receive the desired output information, rather it receives critique information.</a:t>
            </a:r>
          </a:p>
          <a:p>
            <a:pPr algn="l">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Neural network learning by reinforcement learning [13]</a:t>
            </a: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FF9BA959-11D0-B6CF-4346-C3903BAC9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446" y="2485748"/>
            <a:ext cx="7933107" cy="3486510"/>
          </a:xfrm>
          <a:prstGeom prst="rect">
            <a:avLst/>
          </a:prstGeom>
        </p:spPr>
      </p:pic>
    </p:spTree>
    <p:extLst>
      <p:ext uri="{BB962C8B-B14F-4D97-AF65-F5344CB8AC3E}">
        <p14:creationId xmlns:p14="http://schemas.microsoft.com/office/powerpoint/2010/main" val="2210546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networks: Type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0920" y="665826"/>
            <a:ext cx="11887200" cy="5912528"/>
          </a:xfrm>
        </p:spPr>
        <p:txBody>
          <a:bodyPr>
            <a:noAutofit/>
          </a:bodyPr>
          <a:lstStyle/>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Feedforward Neural Network (FNN):</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The simplest type of neural network.</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Comprises an input layer, one or more hidden layers, and an output layer.</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Information flows in one direction, from input to output, without any feedback loops.</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Suitable for tasks like classification and regression.</a:t>
            </a:r>
          </a:p>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Convolutional Neural Network (CNN):</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Primarily designed for processing grid-like data, such as images and videos.</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Utilizes convolutional layers to automatically learn hierarchical features from input data.</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Effective at tasks like image classification, object detection, and image generation.</a:t>
            </a:r>
          </a:p>
          <a:p>
            <a:pPr algn="l">
              <a:buFont typeface="+mj-lt"/>
              <a:buAutoNum type="arabicPeriod"/>
            </a:pPr>
            <a:r>
              <a:rPr lang="en-US" sz="1800" b="1" i="0" dirty="0">
                <a:solidFill>
                  <a:srgbClr val="0070C0"/>
                </a:solidFill>
                <a:effectLst/>
                <a:latin typeface="Times New Roman" panose="02020603050405020304" pitchFamily="18" charset="0"/>
                <a:cs typeface="Times New Roman" panose="02020603050405020304" pitchFamily="18" charset="0"/>
              </a:rPr>
              <a:t>Recurrent Neural Network (RNN):</a:t>
            </a:r>
            <a:endParaRPr lang="en-US" sz="1800" b="0" i="0" dirty="0">
              <a:solidFill>
                <a:srgbClr val="0070C0"/>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Designed for sequence data, such as time series, text, and speech.</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Contains loops that allow information to be passed from one step of the network to the next.</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Suitable for tasks like language modeling, speech recognition, and sequence prediction.</a:t>
            </a:r>
          </a:p>
          <a:p>
            <a:pPr marL="742950" lvl="1" indent="-285750" algn="l">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However, standard RNNs suffer from the vanishing gradient problem, which can make it challenging to capture long-term dependencies in data.</a:t>
            </a: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30861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networks: Type: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0920" y="665826"/>
            <a:ext cx="11887200" cy="5912528"/>
          </a:xfrm>
        </p:spPr>
        <p:txBody>
          <a:bodyPr>
            <a:noAutofit/>
          </a:bodyPr>
          <a:lstStyle/>
          <a:p>
            <a:pPr marL="342900" indent="-342900" algn="just">
              <a:lnSpc>
                <a:spcPct val="150000"/>
              </a:lnSpc>
              <a:buFont typeface="+mj-lt"/>
              <a:buAutoNum type="arabicPeriod" startAt="4"/>
            </a:pPr>
            <a:r>
              <a:rPr lang="en-US" sz="1800" dirty="0">
                <a:solidFill>
                  <a:srgbClr val="0070C0"/>
                </a:solidFill>
                <a:latin typeface="Times New Roman" panose="02020603050405020304" pitchFamily="18" charset="0"/>
                <a:cs typeface="Times New Roman" panose="02020603050405020304" pitchFamily="18" charset="0"/>
              </a:rPr>
              <a:t>Long Short-Term Memory (LSTM):</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specialized type of RNN that mitigates the vanishing gradient problem.</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Contains memory cells that can store and retrieve information over long sequences.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Excellent for tasks requiring the capture of long-range dependencies, such as machine translation and speech synthesis.</a:t>
            </a:r>
          </a:p>
          <a:p>
            <a:pPr marL="342900" indent="-342900" algn="just">
              <a:lnSpc>
                <a:spcPct val="150000"/>
              </a:lnSpc>
              <a:buFont typeface="+mj-lt"/>
              <a:buAutoNum type="arabicPeriod" startAt="5"/>
            </a:pPr>
            <a:r>
              <a:rPr lang="en-US" sz="1800" dirty="0">
                <a:solidFill>
                  <a:srgbClr val="0070C0"/>
                </a:solidFill>
                <a:latin typeface="Times New Roman" panose="02020603050405020304" pitchFamily="18" charset="0"/>
                <a:cs typeface="Times New Roman" panose="02020603050405020304" pitchFamily="18" charset="0"/>
              </a:rPr>
              <a:t>Gated Recurrent Unit (GRU):</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Similar to LSTM, but with a simpler architecture and fewer parameters.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Effective for sequence tasks when computational resources are limited.</a:t>
            </a:r>
          </a:p>
          <a:p>
            <a:pPr marL="342900" indent="-342900" algn="just">
              <a:lnSpc>
                <a:spcPct val="150000"/>
              </a:lnSpc>
              <a:buFont typeface="+mj-lt"/>
              <a:buAutoNum type="arabicPeriod" startAt="6"/>
            </a:pPr>
            <a:r>
              <a:rPr lang="en-US" sz="1800" dirty="0">
                <a:solidFill>
                  <a:srgbClr val="0070C0"/>
                </a:solidFill>
                <a:latin typeface="Times New Roman" panose="02020603050405020304" pitchFamily="18" charset="0"/>
                <a:cs typeface="Times New Roman" panose="02020603050405020304" pitchFamily="18" charset="0"/>
              </a:rPr>
              <a:t>Autoencoder (AE):</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neural network used for unsupervised learning and dimensionality reduction.</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Consists of an encoder and a decoder, which learn to compress and reconstruct data.</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Widely used in tasks like data compression, denoising, and anomaly detection.</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49259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1"/>
            <a:ext cx="10217458" cy="399496"/>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Neural networks: Type: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0920" y="665825"/>
            <a:ext cx="11887200" cy="6041255"/>
          </a:xfrm>
        </p:spPr>
        <p:txBody>
          <a:bodyPr>
            <a:noAutofit/>
          </a:bodyPr>
          <a:lstStyle/>
          <a:p>
            <a:pPr marL="342900" indent="-342900" algn="just">
              <a:lnSpc>
                <a:spcPct val="100000"/>
              </a:lnSpc>
              <a:buFont typeface="+mj-lt"/>
              <a:buAutoNum type="arabicPeriod" startAt="7"/>
            </a:pPr>
            <a:r>
              <a:rPr lang="en-US" sz="1700" dirty="0">
                <a:solidFill>
                  <a:srgbClr val="0070C0"/>
                </a:solidFill>
                <a:latin typeface="Times New Roman" panose="02020603050405020304" pitchFamily="18" charset="0"/>
                <a:cs typeface="Times New Roman" panose="02020603050405020304" pitchFamily="18" charset="0"/>
              </a:rPr>
              <a:t>Generative Adversarial Network (GAN):</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Comprises two neural networks, a generator and a discriminator, that compete against each other.</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generator generates data to deceive the discriminator, while the discriminator tries to distinguish between real and generated data.</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Used for tasks like image generation, style transfer, and data augmentation.</a:t>
            </a:r>
          </a:p>
          <a:p>
            <a:pPr marL="342900" indent="-342900" algn="just">
              <a:lnSpc>
                <a:spcPct val="100000"/>
              </a:lnSpc>
              <a:buFont typeface="+mj-lt"/>
              <a:buAutoNum type="arabicPeriod" startAt="8"/>
            </a:pPr>
            <a:r>
              <a:rPr lang="en-US" sz="1700" dirty="0">
                <a:solidFill>
                  <a:srgbClr val="0070C0"/>
                </a:solidFill>
                <a:latin typeface="Times New Roman" panose="02020603050405020304" pitchFamily="18" charset="0"/>
                <a:cs typeface="Times New Roman" panose="02020603050405020304" pitchFamily="18" charset="0"/>
              </a:rPr>
              <a:t>Transformers:</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 groundbreaking architecture introduced in the "Attention Is All You Need" paper.</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Particularly effective for natural language processing tasks.</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Utilizes self-attention mechanisms to model relationships between input elements.</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Popular variants include BERT, GPT (Generative Pre-trained Transformer), and T5.</a:t>
            </a:r>
          </a:p>
          <a:p>
            <a:pPr marL="342900" indent="-342900" algn="just">
              <a:lnSpc>
                <a:spcPct val="100000"/>
              </a:lnSpc>
              <a:buFont typeface="+mj-lt"/>
              <a:buAutoNum type="arabicPeriod" startAt="9"/>
            </a:pPr>
            <a:r>
              <a:rPr lang="en-US" sz="1700" dirty="0">
                <a:solidFill>
                  <a:srgbClr val="0070C0"/>
                </a:solidFill>
                <a:latin typeface="Times New Roman" panose="02020603050405020304" pitchFamily="18" charset="0"/>
                <a:cs typeface="Times New Roman" panose="02020603050405020304" pitchFamily="18" charset="0"/>
              </a:rPr>
              <a:t>Radial Basis Function Network (RBFN):</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Utilizes radial basis functions as activation functions.</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Often used for function approximation and interpolation tasks.</a:t>
            </a:r>
          </a:p>
          <a:p>
            <a:pPr marL="342900" indent="-342900" algn="just">
              <a:lnSpc>
                <a:spcPct val="100000"/>
              </a:lnSpc>
              <a:buFont typeface="+mj-lt"/>
              <a:buAutoNum type="arabicPeriod" startAt="10"/>
            </a:pPr>
            <a:r>
              <a:rPr lang="en-US" sz="1700" dirty="0" err="1">
                <a:solidFill>
                  <a:srgbClr val="0070C0"/>
                </a:solidFill>
                <a:latin typeface="Times New Roman" panose="02020603050405020304" pitchFamily="18" charset="0"/>
                <a:cs typeface="Times New Roman" panose="02020603050405020304" pitchFamily="18" charset="0"/>
              </a:rPr>
              <a:t>Kohonen</a:t>
            </a:r>
            <a:r>
              <a:rPr lang="en-US" sz="1700" dirty="0">
                <a:solidFill>
                  <a:srgbClr val="0070C0"/>
                </a:solidFill>
                <a:latin typeface="Times New Roman" panose="02020603050405020304" pitchFamily="18" charset="0"/>
                <a:cs typeface="Times New Roman" panose="02020603050405020304" pitchFamily="18" charset="0"/>
              </a:rPr>
              <a:t> Self-Organizing Maps (SOM):</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 type of unsupervised neural network used for clustering and visualization of high-dimensional data.</a:t>
            </a:r>
          </a:p>
          <a:p>
            <a:pPr marL="285750" indent="-285750" algn="just">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It can identify patterns and relationships in the data and project it onto a lower-dimensional grid.</a:t>
            </a:r>
          </a:p>
          <a:p>
            <a:pPr algn="just">
              <a:lnSpc>
                <a:spcPct val="100000"/>
              </a:lnSpc>
            </a:pP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7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68659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1"/>
            <a:ext cx="10217458" cy="399496"/>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Machine learning vs Deep learning:</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0920" y="665825"/>
            <a:ext cx="11887200" cy="6041255"/>
          </a:xfrm>
        </p:spPr>
        <p:txBody>
          <a:bodyPr>
            <a:noAutofit/>
          </a:bodyPr>
          <a:lstStyle/>
          <a:p>
            <a:pPr algn="just">
              <a:lnSpc>
                <a:spcPct val="100000"/>
              </a:lnSpc>
            </a:pP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7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xmlns="" id="{7F823254-B352-A391-36AA-3A7539E6474B}"/>
              </a:ext>
            </a:extLst>
          </p:cNvPr>
          <p:cNvGraphicFramePr>
            <a:graphicFrameLocks noGrp="1"/>
          </p:cNvGraphicFramePr>
          <p:nvPr>
            <p:extLst>
              <p:ext uri="{D42A27DB-BD31-4B8C-83A1-F6EECF244321}">
                <p14:modId xmlns:p14="http://schemas.microsoft.com/office/powerpoint/2010/main" val="432761444"/>
              </p:ext>
            </p:extLst>
          </p:nvPr>
        </p:nvGraphicFramePr>
        <p:xfrm>
          <a:off x="603682" y="550417"/>
          <a:ext cx="11274639" cy="6170888"/>
        </p:xfrm>
        <a:graphic>
          <a:graphicData uri="http://schemas.openxmlformats.org/drawingml/2006/table">
            <a:tbl>
              <a:tblPr/>
              <a:tblGrid>
                <a:gridCol w="2286400">
                  <a:extLst>
                    <a:ext uri="{9D8B030D-6E8A-4147-A177-3AD203B41FA5}">
                      <a16:colId xmlns:a16="http://schemas.microsoft.com/office/drawing/2014/main" xmlns="" val="2303139349"/>
                    </a:ext>
                  </a:extLst>
                </a:gridCol>
                <a:gridCol w="5230026">
                  <a:extLst>
                    <a:ext uri="{9D8B030D-6E8A-4147-A177-3AD203B41FA5}">
                      <a16:colId xmlns:a16="http://schemas.microsoft.com/office/drawing/2014/main" xmlns="" val="1503318543"/>
                    </a:ext>
                  </a:extLst>
                </a:gridCol>
                <a:gridCol w="3758213">
                  <a:extLst>
                    <a:ext uri="{9D8B030D-6E8A-4147-A177-3AD203B41FA5}">
                      <a16:colId xmlns:a16="http://schemas.microsoft.com/office/drawing/2014/main" xmlns="" val="1162310454"/>
                    </a:ext>
                  </a:extLst>
                </a:gridCol>
              </a:tblGrid>
              <a:tr h="310610">
                <a:tc>
                  <a:txBody>
                    <a:bodyPr/>
                    <a:lstStyle/>
                    <a:p>
                      <a:pPr algn="ctr" fontAlgn="b"/>
                      <a:r>
                        <a:rPr lang="en-IN" sz="1800" b="1" dirty="0">
                          <a:effectLst/>
                          <a:latin typeface="Times New Roman" panose="02020603050405020304" pitchFamily="18" charset="0"/>
                          <a:cs typeface="Times New Roman" panose="02020603050405020304" pitchFamily="18" charset="0"/>
                        </a:rPr>
                        <a:t>Aspect</a:t>
                      </a:r>
                    </a:p>
                  </a:txBody>
                  <a:tcPr marL="48891" marR="48891" marT="24446" marB="24446"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fontAlgn="b"/>
                      <a:r>
                        <a:rPr lang="en-IN" sz="1800" b="1" dirty="0">
                          <a:effectLst/>
                          <a:latin typeface="Times New Roman" panose="02020603050405020304" pitchFamily="18" charset="0"/>
                          <a:cs typeface="Times New Roman" panose="02020603050405020304" pitchFamily="18" charset="0"/>
                        </a:rPr>
                        <a:t>Machine Learning</a:t>
                      </a:r>
                    </a:p>
                  </a:txBody>
                  <a:tcPr marL="48891" marR="48891" marT="24446" marB="24446"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fontAlgn="b"/>
                      <a:r>
                        <a:rPr lang="en-IN" sz="1800" b="1" dirty="0">
                          <a:effectLst/>
                          <a:latin typeface="Times New Roman" panose="02020603050405020304" pitchFamily="18" charset="0"/>
                          <a:cs typeface="Times New Roman" panose="02020603050405020304" pitchFamily="18" charset="0"/>
                        </a:rPr>
                        <a:t>Deep Learning</a:t>
                      </a:r>
                    </a:p>
                  </a:txBody>
                  <a:tcPr marL="48891" marR="48891" marT="24446" marB="24446"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566880227"/>
                  </a:ext>
                </a:extLst>
              </a:tr>
              <a:tr h="310610">
                <a:tc>
                  <a:txBody>
                    <a:bodyPr/>
                    <a:lstStyle/>
                    <a:p>
                      <a:pPr algn="just" fontAlgn="t"/>
                      <a:r>
                        <a:rPr lang="en-IN" sz="1800" b="0" dirty="0">
                          <a:effectLst/>
                          <a:latin typeface="Times New Roman" panose="02020603050405020304" pitchFamily="18" charset="0"/>
                          <a:cs typeface="Times New Roman" panose="02020603050405020304" pitchFamily="18" charset="0"/>
                        </a:rPr>
                        <a:t>Hierarchy of Layers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Typically shallow architectures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Deep architectures with many layers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22112948"/>
                  </a:ext>
                </a:extLst>
              </a:tr>
              <a:tr h="574234">
                <a:tc>
                  <a:txBody>
                    <a:bodyPr/>
                    <a:lstStyle/>
                    <a:p>
                      <a:pPr algn="just" fontAlgn="t"/>
                      <a:r>
                        <a:rPr lang="en-IN" sz="1800" b="0" dirty="0">
                          <a:effectLst/>
                          <a:latin typeface="Times New Roman" panose="02020603050405020304" pitchFamily="18" charset="0"/>
                          <a:cs typeface="Times New Roman" panose="02020603050405020304" pitchFamily="18" charset="0"/>
                        </a:rPr>
                        <a:t>Feature Extraction</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Manual feature engineering needed</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Automatic feature extraction and representation learning</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203301601"/>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Feature Learning</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Limited ability to learn complex features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Can learn intricate hierarchical features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99536630"/>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Performance</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May have limitations on complex tasks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Excels in complex tasks, especially with big data</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107380731"/>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Data Requirements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Requires carefully curated features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dirty="0">
                          <a:effectLst/>
                          <a:latin typeface="Times New Roman" panose="02020603050405020304" pitchFamily="18" charset="0"/>
                          <a:cs typeface="Times New Roman" panose="02020603050405020304" pitchFamily="18" charset="0"/>
                        </a:rPr>
                        <a:t>Can work with raw, unprocessed data</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4203104703"/>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Training Complexity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Relatively simpler to train</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Requires substantial computation power</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080348331"/>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Domain Specificity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May need domain-specific tuning</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Can generalize across domains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461751634"/>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Applications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Effective for smaller datasets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Particularly effective with large datasets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31007154"/>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Representations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Relies on handcrafted feature representations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Learns hierarchical representations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658337058"/>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Interpretability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Offers better interpretability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Often seen as a “black box”</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558795381"/>
                  </a:ext>
                </a:extLst>
              </a:tr>
              <a:tr h="310610">
                <a:tc>
                  <a:txBody>
                    <a:bodyPr/>
                    <a:lstStyle/>
                    <a:p>
                      <a:pPr algn="just" fontAlgn="t"/>
                      <a:r>
                        <a:rPr lang="en-IN" sz="1800" b="0">
                          <a:effectLst/>
                          <a:latin typeface="Times New Roman" panose="02020603050405020304" pitchFamily="18" charset="0"/>
                          <a:cs typeface="Times New Roman" panose="02020603050405020304" pitchFamily="18" charset="0"/>
                        </a:rPr>
                        <a:t>Algorithm Diversity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Utilizes various algorithms like SVM, Random Forest</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Mostly relies on neural networks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510229076"/>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Computational Demand</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a:effectLst/>
                          <a:latin typeface="Times New Roman" panose="02020603050405020304" pitchFamily="18" charset="0"/>
                          <a:cs typeface="Times New Roman" panose="02020603050405020304" pitchFamily="18" charset="0"/>
                        </a:rPr>
                        <a:t>Lighter computational requirements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IN" sz="1800" b="0" dirty="0">
                          <a:effectLst/>
                          <a:latin typeface="Times New Roman" panose="02020603050405020304" pitchFamily="18" charset="0"/>
                          <a:cs typeface="Times New Roman" panose="02020603050405020304" pitchFamily="18" charset="0"/>
                        </a:rPr>
                        <a:t>Heavy computational demand</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852712642"/>
                  </a:ext>
                </a:extLst>
              </a:tr>
              <a:tr h="574234">
                <a:tc>
                  <a:txBody>
                    <a:bodyPr/>
                    <a:lstStyle/>
                    <a:p>
                      <a:pPr algn="just" fontAlgn="t"/>
                      <a:r>
                        <a:rPr lang="en-IN" sz="1800" b="0">
                          <a:effectLst/>
                          <a:latin typeface="Times New Roman" panose="02020603050405020304" pitchFamily="18" charset="0"/>
                          <a:cs typeface="Times New Roman" panose="02020603050405020304" pitchFamily="18" charset="0"/>
                        </a:rPr>
                        <a:t>Scalability</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a:effectLst/>
                          <a:latin typeface="Times New Roman" panose="02020603050405020304" pitchFamily="18" charset="0"/>
                          <a:cs typeface="Times New Roman" panose="02020603050405020304" pitchFamily="18" charset="0"/>
                        </a:rPr>
                        <a:t>May have limitations in scaling up</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just" fontAlgn="t"/>
                      <a:r>
                        <a:rPr lang="en-US" sz="1800" b="0" dirty="0">
                          <a:effectLst/>
                          <a:latin typeface="Times New Roman" panose="02020603050405020304" pitchFamily="18" charset="0"/>
                          <a:cs typeface="Times New Roman" panose="02020603050405020304" pitchFamily="18" charset="0"/>
                        </a:rPr>
                        <a:t>Scales well with increased data and resources</a:t>
                      </a:r>
                    </a:p>
                  </a:txBody>
                  <a:tcPr marL="48891" marR="48891" marT="24446" marB="24446">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896341384"/>
                  </a:ext>
                </a:extLst>
              </a:tr>
            </a:tbl>
          </a:graphicData>
        </a:graphic>
      </p:graphicFrame>
    </p:spTree>
    <p:extLst>
      <p:ext uri="{BB962C8B-B14F-4D97-AF65-F5344CB8AC3E}">
        <p14:creationId xmlns:p14="http://schemas.microsoft.com/office/powerpoint/2010/main" val="162702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719090" y="38396"/>
            <a:ext cx="10525957" cy="644293"/>
          </a:xfrm>
        </p:spPr>
        <p:txBody>
          <a:bodyPr>
            <a:noAutofit/>
          </a:bodyPr>
          <a:lstStyle/>
          <a:p>
            <a:pPr>
              <a:lnSpc>
                <a:spcPct val="150000"/>
              </a:lnSpc>
            </a:pPr>
            <a:r>
              <a:rPr lang="en-US" sz="2800" dirty="0">
                <a:latin typeface="Times New Roman" panose="02020603050405020304" pitchFamily="18" charset="0"/>
                <a:cs typeface="Times New Roman" panose="02020603050405020304" pitchFamily="18" charset="0"/>
              </a:rPr>
              <a:t>Various type of regression? </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470517" y="1038688"/>
            <a:ext cx="11336784" cy="5601810"/>
          </a:xfrm>
        </p:spPr>
        <p:txBody>
          <a:bodyPr>
            <a:noAutofit/>
          </a:bodyPr>
          <a:lstStyle/>
          <a:p>
            <a:pPr algn="just"/>
            <a:r>
              <a:rPr lang="en-US" sz="1800" b="0" i="0" dirty="0">
                <a:solidFill>
                  <a:srgbClr val="0070C0"/>
                </a:solidFill>
                <a:effectLst/>
                <a:latin typeface="Times New Roman" panose="02020603050405020304" pitchFamily="18" charset="0"/>
                <a:cs typeface="Times New Roman" panose="02020603050405020304" pitchFamily="18" charset="0"/>
              </a:rPr>
              <a:t>Linear Regression</a:t>
            </a:r>
            <a:r>
              <a:rPr lang="en-US" sz="1800" b="0" i="0" dirty="0">
                <a:solidFill>
                  <a:srgbClr val="333333"/>
                </a:solidFill>
                <a:effectLst/>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It assumes a linear relationship between the independent variable and the dependent variable.</a:t>
            </a:r>
          </a:p>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 </a:t>
            </a:r>
            <a:r>
              <a:rPr lang="en-US" sz="1800" dirty="0">
                <a:solidFill>
                  <a:srgbClr val="333333"/>
                </a:solidFill>
                <a:latin typeface="Times New Roman" panose="02020603050405020304" pitchFamily="18" charset="0"/>
                <a:cs typeface="Times New Roman" panose="02020603050405020304" pitchFamily="18" charset="0"/>
              </a:rPr>
              <a:t>A</a:t>
            </a:r>
            <a:r>
              <a:rPr lang="en-US" sz="1800" b="0" i="0" dirty="0">
                <a:solidFill>
                  <a:srgbClr val="333333"/>
                </a:solidFill>
                <a:effectLst/>
                <a:latin typeface="Times New Roman" panose="02020603050405020304" pitchFamily="18" charset="0"/>
                <a:cs typeface="Times New Roman" panose="02020603050405020304" pitchFamily="18" charset="0"/>
              </a:rPr>
              <a:t>ims to find the best-fitting line that describes the relationship.</a:t>
            </a:r>
          </a:p>
          <a:p>
            <a:pPr marL="285750" indent="-285750" algn="just">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 The line is determined by minimizing the sum of the squared differences between the predicted values and the actual values.</a:t>
            </a:r>
            <a:r>
              <a:rPr lang="en-US" sz="1800" dirty="0">
                <a:solidFill>
                  <a:srgbClr val="333333"/>
                </a:solidFill>
                <a:latin typeface="Times New Roman" panose="02020603050405020304" pitchFamily="18" charset="0"/>
                <a:cs typeface="Times New Roman" panose="02020603050405020304" pitchFamily="18" charset="0"/>
              </a:rPr>
              <a:t> </a:t>
            </a: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pPr algn="just"/>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r>
              <a:rPr lang="en-US" sz="1800" dirty="0">
                <a:solidFill>
                  <a:srgbClr val="333333"/>
                </a:solidFill>
                <a:latin typeface="Times New Roman" panose="02020603050405020304" pitchFamily="18" charset="0"/>
                <a:cs typeface="Times New Roman" panose="02020603050405020304" pitchFamily="18" charset="0"/>
              </a:rPr>
              <a:t>F</a:t>
            </a:r>
            <a:r>
              <a:rPr lang="en-US" sz="1800" dirty="0">
                <a:latin typeface="Times New Roman" panose="02020603050405020304" pitchFamily="18" charset="0"/>
                <a:cs typeface="Times New Roman" panose="02020603050405020304" pitchFamily="18" charset="0"/>
              </a:rPr>
              <a:t>ig:  Linear and non linear regression</a:t>
            </a:r>
            <a:endParaRPr lang="en-US" sz="1800" b="0" i="0" dirty="0">
              <a:solidFill>
                <a:srgbClr val="333333"/>
              </a:solidFill>
              <a:effectLst/>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AA208E7E-7670-D337-95C5-FD77F7E20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270" y="3256587"/>
            <a:ext cx="7972148" cy="2562725"/>
          </a:xfrm>
          <a:prstGeom prst="rect">
            <a:avLst/>
          </a:prstGeom>
        </p:spPr>
      </p:pic>
      <p:pic>
        <p:nvPicPr>
          <p:cNvPr id="4" name="Picture 3">
            <a:extLst>
              <a:ext uri="{FF2B5EF4-FFF2-40B4-BE49-F238E27FC236}">
                <a16:creationId xmlns:a16="http://schemas.microsoft.com/office/drawing/2014/main" xmlns="" id="{7D6263B1-2B6A-E530-C736-EB5D540A7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42" y="3504461"/>
            <a:ext cx="2864527" cy="2443578"/>
          </a:xfrm>
          <a:prstGeom prst="rect">
            <a:avLst/>
          </a:prstGeom>
        </p:spPr>
      </p:pic>
    </p:spTree>
    <p:extLst>
      <p:ext uri="{BB962C8B-B14F-4D97-AF65-F5344CB8AC3E}">
        <p14:creationId xmlns:p14="http://schemas.microsoft.com/office/powerpoint/2010/main" val="198602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Some real-life applications of neural networks:</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50920" y="665826"/>
            <a:ext cx="11887200" cy="5912528"/>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Identifying objects, faces, and understanding spoken language in applications like self-driving cars and voice assistants.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Analyzing and understanding human language, enabling sentiment analysis, chatbots, language translation, and text generation.</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Diagnosing diseases from medical images, predicting patient outcomes, and drug discovery.</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Predicting stock prices, credit risk assessment, fraud detection, and algorithmic trading.</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Personalizing content and recommendations in e-commerce, streaming platforms, and social media.</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Powering robotics and autonomous vehicles by processing sensor data and making real-time decisions.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Enhancing game AI, generating realistic graphics, and creating immersive virtual environments.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Monitoring and optimizing manufacturing processes, predictive maintenance, and quality control.</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Analyzing complex datasets, simulating scientific phenomena, and aiding in research across disciplines.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Generating music, art, and other creative content.</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6007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Single layer perceptron: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301842" y="1029810"/>
            <a:ext cx="11762912" cy="5424256"/>
          </a:xfrm>
        </p:spPr>
        <p:txBody>
          <a:bodyPr>
            <a:noAutofit/>
          </a:body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A single-layer perceptron is a neural network that has only </a:t>
            </a:r>
            <a:r>
              <a:rPr lang="en-US" sz="1800" dirty="0">
                <a:solidFill>
                  <a:srgbClr val="00B0F0"/>
                </a:solidFill>
                <a:latin typeface="Times New Roman" panose="02020603050405020304" pitchFamily="18" charset="0"/>
                <a:cs typeface="Times New Roman" panose="02020603050405020304" pitchFamily="18" charset="0"/>
              </a:rPr>
              <a:t>single input layer</a:t>
            </a:r>
            <a:r>
              <a:rPr lang="en-US" sz="1800" dirty="0">
                <a:latin typeface="Times New Roman" panose="02020603050405020304" pitchFamily="18" charset="0"/>
                <a:cs typeface="Times New Roman" panose="02020603050405020304" pitchFamily="18" charset="0"/>
              </a:rPr>
              <a:t>.  A perceptron is a fundamental </a:t>
            </a:r>
            <a:r>
              <a:rPr lang="en-US" sz="1800" dirty="0">
                <a:solidFill>
                  <a:srgbClr val="00B0F0"/>
                </a:solidFill>
                <a:latin typeface="Times New Roman" panose="02020603050405020304" pitchFamily="18" charset="0"/>
                <a:cs typeface="Times New Roman" panose="02020603050405020304" pitchFamily="18" charset="0"/>
              </a:rPr>
              <a:t>building block of artificial neural networks </a:t>
            </a:r>
            <a:r>
              <a:rPr lang="en-US" sz="1800" dirty="0">
                <a:latin typeface="Times New Roman" panose="02020603050405020304" pitchFamily="18" charset="0"/>
                <a:cs typeface="Times New Roman" panose="02020603050405020304" pitchFamily="18" charset="0"/>
              </a:rPr>
              <a:t>and a simple supervised machine  learning model used for </a:t>
            </a:r>
            <a:r>
              <a:rPr lang="en-US" sz="1800" dirty="0">
                <a:solidFill>
                  <a:srgbClr val="00B0F0"/>
                </a:solidFill>
                <a:latin typeface="Times New Roman" panose="02020603050405020304" pitchFamily="18" charset="0"/>
                <a:cs typeface="Times New Roman" panose="02020603050405020304" pitchFamily="18" charset="0"/>
              </a:rPr>
              <a:t>binary classification tasks</a:t>
            </a:r>
            <a:r>
              <a:rPr lang="en-US" sz="1800" dirty="0">
                <a:latin typeface="Times New Roman" panose="02020603050405020304" pitchFamily="18" charset="0"/>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was developed by </a:t>
            </a:r>
            <a:r>
              <a:rPr lang="en-US" sz="1800" dirty="0">
                <a:solidFill>
                  <a:srgbClr val="00B0F0"/>
                </a:solidFill>
                <a:latin typeface="Times New Roman" panose="02020603050405020304" pitchFamily="18" charset="0"/>
                <a:cs typeface="Times New Roman" panose="02020603050405020304" pitchFamily="18" charset="0"/>
              </a:rPr>
              <a:t>Frank Rosenblatt </a:t>
            </a:r>
            <a:r>
              <a:rPr lang="en-US" sz="1800" dirty="0">
                <a:latin typeface="Times New Roman" panose="02020603050405020304" pitchFamily="18" charset="0"/>
                <a:cs typeface="Times New Roman" panose="02020603050405020304" pitchFamily="18" charset="0"/>
              </a:rPr>
              <a:t>in the late 1950s and is considered one of the earliest forms of neural networks. </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perceptron is a mathematical model inspired by the way </a:t>
            </a:r>
            <a:r>
              <a:rPr lang="en-US" sz="1800" dirty="0">
                <a:solidFill>
                  <a:srgbClr val="00B0F0"/>
                </a:solidFill>
                <a:latin typeface="Times New Roman" panose="02020603050405020304" pitchFamily="18" charset="0"/>
                <a:cs typeface="Times New Roman" panose="02020603050405020304" pitchFamily="18" charset="0"/>
              </a:rPr>
              <a:t>biological neurons </a:t>
            </a:r>
            <a:r>
              <a:rPr lang="en-US" sz="1800" dirty="0">
                <a:latin typeface="Times New Roman" panose="02020603050405020304" pitchFamily="18" charset="0"/>
                <a:cs typeface="Times New Roman" panose="02020603050405020304" pitchFamily="18" charset="0"/>
              </a:rPr>
              <a:t>work in the human brain, although it is highly simplified compared to biological neurons.</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Perceptron is also known as an artificial neural network. Perceptron is mainly used to compute the logical gate like </a:t>
            </a:r>
            <a:r>
              <a:rPr lang="en-US" sz="1800" dirty="0">
                <a:solidFill>
                  <a:srgbClr val="00B0F0"/>
                </a:solidFill>
                <a:latin typeface="Times New Roman" panose="02020603050405020304" pitchFamily="18" charset="0"/>
                <a:cs typeface="Times New Roman" panose="02020603050405020304" pitchFamily="18" charset="0"/>
              </a:rPr>
              <a:t>AND, OR, and NOR </a:t>
            </a:r>
            <a:r>
              <a:rPr lang="en-US" sz="1800" dirty="0">
                <a:latin typeface="Times New Roman" panose="02020603050405020304" pitchFamily="18" charset="0"/>
                <a:cs typeface="Times New Roman" panose="02020603050405020304" pitchFamily="18" charset="0"/>
              </a:rPr>
              <a:t>which has </a:t>
            </a:r>
            <a:r>
              <a:rPr lang="en-US" sz="1800" dirty="0">
                <a:solidFill>
                  <a:srgbClr val="00B0F0"/>
                </a:solidFill>
                <a:latin typeface="Times New Roman" panose="02020603050405020304" pitchFamily="18" charset="0"/>
                <a:cs typeface="Times New Roman" panose="02020603050405020304" pitchFamily="18" charset="0"/>
              </a:rPr>
              <a:t>binary input and binary output</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main functionality of the perceptron is:- </a:t>
            </a:r>
            <a:r>
              <a:rPr lang="en-US" sz="1800" dirty="0">
                <a:solidFill>
                  <a:srgbClr val="00B0F0"/>
                </a:solidFill>
                <a:latin typeface="Times New Roman" panose="02020603050405020304" pitchFamily="18" charset="0"/>
                <a:cs typeface="Times New Roman" panose="02020603050405020304" pitchFamily="18" charset="0"/>
              </a:rPr>
              <a:t>Takes input from the input layer, Weight them up and sum it up, Pass the sum to the nonlinear function to produce the output</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can consider it as a single-layer neural network with four main parameters, i.e., </a:t>
            </a:r>
            <a:r>
              <a:rPr lang="en-US" sz="1800" dirty="0">
                <a:solidFill>
                  <a:srgbClr val="00B0F0"/>
                </a:solidFill>
                <a:latin typeface="Times New Roman" panose="02020603050405020304" pitchFamily="18" charset="0"/>
                <a:cs typeface="Times New Roman" panose="02020603050405020304" pitchFamily="18" charset="0"/>
              </a:rPr>
              <a:t>input values, weights and Bias, net sum, and an activation function.</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83866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Single-layer Perceptron: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145218" y="665826"/>
            <a:ext cx="10431263" cy="5504155"/>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Input Nodes or Input Layer</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Weight and Bias</a:t>
            </a:r>
          </a:p>
          <a:p>
            <a:pPr marL="285750" indent="-28575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Activation </a:t>
            </a:r>
            <a:r>
              <a:rPr lang="en-IN" sz="1800" dirty="0" smtClean="0">
                <a:latin typeface="Times New Roman" panose="02020603050405020304" pitchFamily="18" charset="0"/>
                <a:cs typeface="Times New Roman" panose="02020603050405020304" pitchFamily="18" charset="0"/>
              </a:rPr>
              <a:t>Function</a:t>
            </a:r>
          </a:p>
          <a:p>
            <a:pPr marL="285750" indent="-285750" algn="just">
              <a:lnSpc>
                <a:spcPct val="150000"/>
              </a:lnSpc>
              <a:buFont typeface="Arial" panose="020B0604020202020204" pitchFamily="34" charset="0"/>
              <a:buChar char="•"/>
            </a:pPr>
            <a:r>
              <a:rPr lang="en-IN" sz="1800" dirty="0" smtClean="0">
                <a:latin typeface="Times New Roman" panose="02020603050405020304" pitchFamily="18" charset="0"/>
                <a:cs typeface="Times New Roman" panose="02020603050405020304" pitchFamily="18" charset="0"/>
              </a:rPr>
              <a:t>Net sum</a:t>
            </a: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Fig: Single layer neural/perceptron network [14, </a:t>
            </a:r>
            <a:r>
              <a:rPr lang="en-US" sz="1800" dirty="0" err="1">
                <a:latin typeface="Times New Roman" panose="02020603050405020304" pitchFamily="18" charset="0"/>
                <a:cs typeface="Times New Roman" panose="02020603050405020304" pitchFamily="18" charset="0"/>
              </a:rPr>
              <a:t>javatpoint</a:t>
            </a:r>
            <a:r>
              <a:rPr lang="en-US" sz="1800" dirty="0">
                <a:latin typeface="Times New Roman" panose="02020603050405020304" pitchFamily="18" charset="0"/>
                <a:cs typeface="Times New Roman" panose="02020603050405020304" pitchFamily="18" charset="0"/>
              </a:rPr>
              <a:t>]</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878BBAA7-D6AA-E07D-C24B-6C9493C30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182" y="2822330"/>
            <a:ext cx="4657817" cy="3569677"/>
          </a:xfrm>
          <a:prstGeom prst="rect">
            <a:avLst/>
          </a:prstGeom>
        </p:spPr>
      </p:pic>
      <p:pic>
        <p:nvPicPr>
          <p:cNvPr id="6" name="Picture 5">
            <a:extLst>
              <a:ext uri="{FF2B5EF4-FFF2-40B4-BE49-F238E27FC236}">
                <a16:creationId xmlns:a16="http://schemas.microsoft.com/office/drawing/2014/main" xmlns="" id="{1C903994-E345-E313-954E-65DE15F2F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48" y="2370338"/>
            <a:ext cx="4428106" cy="3577702"/>
          </a:xfrm>
          <a:prstGeom prst="rect">
            <a:avLst/>
          </a:prstGeom>
        </p:spPr>
      </p:pic>
    </p:spTree>
    <p:extLst>
      <p:ext uri="{BB962C8B-B14F-4D97-AF65-F5344CB8AC3E}">
        <p14:creationId xmlns:p14="http://schemas.microsoft.com/office/powerpoint/2010/main" val="2738169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Basic components of single layer perceptron: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585926" y="665826"/>
            <a:ext cx="10990555" cy="5841506"/>
          </a:xfrm>
        </p:spPr>
        <p:txBody>
          <a:bodyPr>
            <a:noAutofit/>
          </a:bodyPr>
          <a:lstStyle/>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Input Nodes or Input Layer: </a:t>
            </a:r>
            <a:r>
              <a:rPr lang="en-US" sz="1800" dirty="0">
                <a:latin typeface="Times New Roman" panose="02020603050405020304" pitchFamily="18" charset="0"/>
                <a:cs typeface="Times New Roman" panose="02020603050405020304" pitchFamily="18" charset="0"/>
              </a:rPr>
              <a:t>The input layer consists of one or more input nodes or neurons. Each input node represents a feature of the input data. These features are typically real-valued numbers, and the number of input nodes corresponds to the dimensionality of the input data.</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Weights:</a:t>
            </a:r>
            <a:r>
              <a:rPr lang="en-US" sz="1800" dirty="0">
                <a:latin typeface="Times New Roman" panose="02020603050405020304" pitchFamily="18" charset="0"/>
                <a:cs typeface="Times New Roman" panose="02020603050405020304" pitchFamily="18" charset="0"/>
              </a:rPr>
              <a:t> Each input node is associated with a weight, denoted as "w." These weights represent the importance of each feature in making a prediction. Weights can be positive or negative, and they are adjusted during the learning process to improve the model's performance.</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Bias (Optional): </a:t>
            </a:r>
            <a:r>
              <a:rPr lang="en-US" sz="1800" dirty="0">
                <a:latin typeface="Times New Roman" panose="02020603050405020304" pitchFamily="18" charset="0"/>
                <a:cs typeface="Times New Roman" panose="02020603050405020304" pitchFamily="18" charset="0"/>
              </a:rPr>
              <a:t>In addition to weights, perceptrons often include a bias term, denoted as "b" or "bias." The bias allows the perceptron to make predictions even when all input features are zero. It helps shift the decision boundary and can be thought of as an offset.</a:t>
            </a:r>
          </a:p>
          <a:p>
            <a:pPr marL="342900" indent="-342900" algn="just">
              <a:lnSpc>
                <a:spcPct val="150000"/>
              </a:lnSpc>
              <a:buFont typeface="+mj-lt"/>
              <a:buAutoNum type="arabicPeriod"/>
            </a:pPr>
            <a:r>
              <a:rPr lang="en-US" sz="1800" dirty="0">
                <a:solidFill>
                  <a:srgbClr val="0070C0"/>
                </a:solidFill>
                <a:latin typeface="Times New Roman" panose="02020603050405020304" pitchFamily="18" charset="0"/>
                <a:cs typeface="Times New Roman" panose="02020603050405020304" pitchFamily="18" charset="0"/>
              </a:rPr>
              <a:t>Summation Function: </a:t>
            </a:r>
            <a:r>
              <a:rPr lang="en-US" sz="1800" dirty="0">
                <a:latin typeface="Times New Roman" panose="02020603050405020304" pitchFamily="18" charset="0"/>
                <a:cs typeface="Times New Roman" panose="02020603050405020304" pitchFamily="18" charset="0"/>
              </a:rPr>
              <a:t>The weighted sum of the input features is computed. This is done by multiplying each input by its corresponding weight and then summing up these products. The formula for the weighted sum is often written as:</a:t>
            </a:r>
          </a:p>
          <a:p>
            <a:pPr algn="just">
              <a:lnSpc>
                <a:spcPct val="150000"/>
              </a:lnSpc>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weighted_sum</a:t>
            </a:r>
            <a:r>
              <a:rPr lang="en-US" sz="1800" dirty="0">
                <a:latin typeface="Times New Roman" panose="02020603050405020304" pitchFamily="18" charset="0"/>
                <a:cs typeface="Times New Roman" panose="02020603050405020304" pitchFamily="18" charset="0"/>
              </a:rPr>
              <a:t> = w1 * input1 + w2 * input2 + ... + </a:t>
            </a:r>
            <a:r>
              <a:rPr lang="en-US" sz="1800" dirty="0" err="1">
                <a:latin typeface="Times New Roman" panose="02020603050405020304" pitchFamily="18" charset="0"/>
                <a:cs typeface="Times New Roman" panose="02020603050405020304" pitchFamily="18" charset="0"/>
              </a:rPr>
              <a:t>wn</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inputn</a:t>
            </a:r>
            <a:endParaRPr lang="en-US" sz="14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02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Basic Components of Perceptron: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585926" y="665826"/>
            <a:ext cx="10990555" cy="5841506"/>
          </a:xfrm>
        </p:spPr>
        <p:txBody>
          <a:bodyPr>
            <a:noAutofit/>
          </a:bodyPr>
          <a:lstStyle/>
          <a:p>
            <a:pPr marL="342900" indent="-342900" algn="just">
              <a:lnSpc>
                <a:spcPct val="150000"/>
              </a:lnSpc>
              <a:buFont typeface="+mj-lt"/>
              <a:buAutoNum type="arabicPeriod" startAt="5"/>
            </a:pPr>
            <a:r>
              <a:rPr lang="en-US" sz="1800" dirty="0">
                <a:solidFill>
                  <a:srgbClr val="0070C0"/>
                </a:solidFill>
                <a:latin typeface="Times New Roman" panose="02020603050405020304" pitchFamily="18" charset="0"/>
                <a:cs typeface="Times New Roman" panose="02020603050405020304" pitchFamily="18" charset="0"/>
              </a:rPr>
              <a:t>Activation Function: </a:t>
            </a:r>
            <a:r>
              <a:rPr lang="en-US" sz="1800" dirty="0">
                <a:latin typeface="Times New Roman" panose="02020603050405020304" pitchFamily="18" charset="0"/>
                <a:cs typeface="Times New Roman" panose="02020603050405020304" pitchFamily="18" charset="0"/>
              </a:rPr>
              <a:t>The weighted sum is passed through an activation function, often a step function or a threshold function. </a:t>
            </a:r>
            <a:r>
              <a:rPr lang="en-US" sz="1800" dirty="0">
                <a:solidFill>
                  <a:srgbClr val="0070C0"/>
                </a:solidFill>
                <a:latin typeface="Times New Roman" panose="02020603050405020304" pitchFamily="18" charset="0"/>
                <a:cs typeface="Times New Roman" panose="02020603050405020304" pitchFamily="18" charset="0"/>
              </a:rPr>
              <a:t>The purpose of the activation function is to introduce non-linearity into the model.</a:t>
            </a:r>
            <a:r>
              <a:rPr lang="en-US" sz="1800" dirty="0">
                <a:latin typeface="Times New Roman" panose="02020603050405020304" pitchFamily="18" charset="0"/>
                <a:cs typeface="Times New Roman" panose="02020603050405020304" pitchFamily="18" charset="0"/>
              </a:rPr>
              <a:t> In the case of a perceptron, the most common activation function is the step function, which outputs 1 if the weighted sum is greater than or equal to a certain threshold and 0 otherwise. The threshold is another learnable parameter.</a:t>
            </a:r>
          </a:p>
          <a:p>
            <a:pPr marL="342900" indent="-342900" algn="just">
              <a:lnSpc>
                <a:spcPct val="150000"/>
              </a:lnSpc>
              <a:buFont typeface="+mj-lt"/>
              <a:buAutoNum type="arabicPeriod" startAt="5"/>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endParaRPr lang="en-US" sz="18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endParaRPr lang="en-US" sz="1800" dirty="0">
              <a:solidFill>
                <a:srgbClr val="0070C0"/>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r>
              <a:rPr lang="en-US" sz="1800" dirty="0">
                <a:solidFill>
                  <a:srgbClr val="0070C0"/>
                </a:solidFill>
                <a:latin typeface="Times New Roman" panose="02020603050405020304" pitchFamily="18" charset="0"/>
                <a:cs typeface="Times New Roman" panose="02020603050405020304" pitchFamily="18" charset="0"/>
              </a:rPr>
              <a:t>Output: </a:t>
            </a:r>
            <a:r>
              <a:rPr lang="en-US" sz="1800" dirty="0">
                <a:latin typeface="Times New Roman" panose="02020603050405020304" pitchFamily="18" charset="0"/>
                <a:cs typeface="Times New Roman" panose="02020603050405020304" pitchFamily="18" charset="0"/>
              </a:rPr>
              <a:t>The output of the activation function is the final prediction made by the perceptron. In binary classification tasks, this output is typically interpreted as a binary decision (e.g., class 0 or class 1).</a:t>
            </a:r>
          </a:p>
          <a:p>
            <a:pPr marL="342900" indent="-342900" algn="just">
              <a:lnSpc>
                <a:spcPct val="150000"/>
              </a:lnSpc>
              <a:buFont typeface="+mj-lt"/>
              <a:buAutoNum type="arabicPeriod" startAt="5"/>
            </a:pP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43A0C982-AD15-286B-4B3C-26C70C165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283" y="2716035"/>
            <a:ext cx="5989839" cy="2530667"/>
          </a:xfrm>
          <a:prstGeom prst="rect">
            <a:avLst/>
          </a:prstGeom>
        </p:spPr>
      </p:pic>
    </p:spTree>
    <p:extLst>
      <p:ext uri="{BB962C8B-B14F-4D97-AF65-F5344CB8AC3E}">
        <p14:creationId xmlns:p14="http://schemas.microsoft.com/office/powerpoint/2010/main" val="6865455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Multi-layer Perceptron: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95309" y="665826"/>
            <a:ext cx="11833933" cy="6041254"/>
          </a:xfrm>
        </p:spPr>
        <p:txBody>
          <a:bodyPr>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multi-layer perception is a neural network that has multiple layers. </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create a neural network we combine neurons together so that the outputs of some neurons are inputs of other neurons.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multi-layer perceptron </a:t>
            </a:r>
            <a:r>
              <a:rPr lang="en-US" sz="1800">
                <a:latin typeface="Times New Roman" panose="02020603050405020304" pitchFamily="18" charset="0"/>
                <a:cs typeface="Times New Roman" panose="02020603050405020304" pitchFamily="18" charset="0"/>
              </a:rPr>
              <a:t>has multi </a:t>
            </a:r>
            <a:r>
              <a:rPr lang="en-US" sz="1800" dirty="0">
                <a:latin typeface="Times New Roman" panose="02020603050405020304" pitchFamily="18" charset="0"/>
                <a:cs typeface="Times New Roman" panose="02020603050405020304" pitchFamily="18" charset="0"/>
              </a:rPr>
              <a:t>input layer and for each input, there is one </a:t>
            </a:r>
            <a:r>
              <a:rPr lang="en-US" sz="1800" dirty="0">
                <a:solidFill>
                  <a:srgbClr val="00B0F0"/>
                </a:solidFill>
                <a:latin typeface="Times New Roman" panose="02020603050405020304" pitchFamily="18" charset="0"/>
                <a:cs typeface="Times New Roman" panose="02020603050405020304" pitchFamily="18" charset="0"/>
              </a:rPr>
              <a:t>neuron(or node).</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it has one output layer with a single node for each output and it can have any number of hidden layers and each hidden layer can have any number of nodes. </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71220354-2AC7-119F-4544-A9CEB105E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790" y="3235435"/>
            <a:ext cx="7638072" cy="3191997"/>
          </a:xfrm>
          <a:prstGeom prst="rect">
            <a:avLst/>
          </a:prstGeom>
        </p:spPr>
      </p:pic>
    </p:spTree>
    <p:extLst>
      <p:ext uri="{BB962C8B-B14F-4D97-AF65-F5344CB8AC3E}">
        <p14:creationId xmlns:p14="http://schemas.microsoft.com/office/powerpoint/2010/main" val="404902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51490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Multi-layer Perceptron: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195309" y="665826"/>
            <a:ext cx="11833933" cy="6041254"/>
          </a:xfrm>
        </p:spPr>
        <p:txBody>
          <a:bodyPr>
            <a:noAutofit/>
          </a:bodyPr>
          <a:lstStyle/>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4A2489FD-4BCB-0A3E-6B56-9941D810D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50" y="1207363"/>
            <a:ext cx="11090874" cy="5211192"/>
          </a:xfrm>
          <a:prstGeom prst="rect">
            <a:avLst/>
          </a:prstGeom>
        </p:spPr>
      </p:pic>
    </p:spTree>
    <p:extLst>
      <p:ext uri="{BB962C8B-B14F-4D97-AF65-F5344CB8AC3E}">
        <p14:creationId xmlns:p14="http://schemas.microsoft.com/office/powerpoint/2010/main" val="34079153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Single Layer vs Multi-layer Perceptron:</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845946"/>
          </a:xfrm>
        </p:spPr>
        <p:txBody>
          <a:bodyPr>
            <a:noAutofit/>
          </a:bodyPr>
          <a:lstStyle/>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xmlns="" id="{186A740B-F0CE-F606-2392-6B7544087B97}"/>
              </a:ext>
            </a:extLst>
          </p:cNvPr>
          <p:cNvPicPr>
            <a:picLocks noChangeAspect="1"/>
          </p:cNvPicPr>
          <p:nvPr/>
        </p:nvPicPr>
        <p:blipFill>
          <a:blip r:embed="rId2"/>
          <a:stretch>
            <a:fillRect/>
          </a:stretch>
        </p:blipFill>
        <p:spPr>
          <a:xfrm>
            <a:off x="3524837" y="932155"/>
            <a:ext cx="5551285" cy="5539666"/>
          </a:xfrm>
          <a:prstGeom prst="rect">
            <a:avLst/>
          </a:prstGeom>
        </p:spPr>
      </p:pic>
    </p:spTree>
    <p:extLst>
      <p:ext uri="{BB962C8B-B14F-4D97-AF65-F5344CB8AC3E}">
        <p14:creationId xmlns:p14="http://schemas.microsoft.com/office/powerpoint/2010/main" val="42823013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845946"/>
          </a:xfrm>
        </p:spPr>
        <p:txBody>
          <a:bodyPr>
            <a:noAutofit/>
          </a:bodyPr>
          <a:lstStyle/>
          <a:p>
            <a:pPr marL="285750" indent="-285750" algn="just">
              <a:lnSpc>
                <a:spcPct val="100000"/>
              </a:lnSpc>
              <a:buFont typeface="Arial" panose="020B0604020202020204" pitchFamily="34" charset="0"/>
              <a:buChar char="•"/>
            </a:pPr>
            <a:r>
              <a:rPr lang="en-US" sz="1800" dirty="0">
                <a:solidFill>
                  <a:srgbClr val="374151"/>
                </a:solidFill>
                <a:latin typeface="Times New Roman" panose="02020603050405020304" pitchFamily="18" charset="0"/>
                <a:cs typeface="Times New Roman" panose="02020603050405020304" pitchFamily="18" charset="0"/>
              </a:rPr>
              <a:t>A</a:t>
            </a:r>
            <a:r>
              <a:rPr lang="en-US" sz="1800" b="0" i="0" dirty="0">
                <a:solidFill>
                  <a:srgbClr val="374151"/>
                </a:solidFill>
                <a:effectLst/>
                <a:latin typeface="Times New Roman" panose="02020603050405020304" pitchFamily="18" charset="0"/>
                <a:cs typeface="Times New Roman" panose="02020603050405020304" pitchFamily="18" charset="0"/>
              </a:rPr>
              <a:t> tree consists of various parts, including </a:t>
            </a:r>
            <a:r>
              <a:rPr lang="en-US" sz="1800" b="0" i="0" dirty="0">
                <a:solidFill>
                  <a:srgbClr val="0070C0"/>
                </a:solidFill>
                <a:effectLst/>
                <a:latin typeface="Times New Roman" panose="02020603050405020304" pitchFamily="18" charset="0"/>
                <a:cs typeface="Times New Roman" panose="02020603050405020304" pitchFamily="18" charset="0"/>
              </a:rPr>
              <a:t>roots, trunk, branches, leaves</a:t>
            </a:r>
            <a:r>
              <a:rPr lang="en-US" sz="1800" b="0" i="0" dirty="0">
                <a:solidFill>
                  <a:srgbClr val="374151"/>
                </a:solidFill>
                <a:effectLst/>
                <a:latin typeface="Times New Roman" panose="02020603050405020304" pitchFamily="18" charset="0"/>
                <a:cs typeface="Times New Roman" panose="02020603050405020304" pitchFamily="18" charset="0"/>
              </a:rPr>
              <a:t>, and sometimes flowers or fruits. These components serve different functions and are essential for the </a:t>
            </a:r>
            <a:r>
              <a:rPr lang="en-US" sz="1800" b="0" i="0" dirty="0">
                <a:solidFill>
                  <a:srgbClr val="0070C0"/>
                </a:solidFill>
                <a:effectLst/>
                <a:latin typeface="Times New Roman" panose="02020603050405020304" pitchFamily="18" charset="0"/>
                <a:cs typeface="Times New Roman" panose="02020603050405020304" pitchFamily="18" charset="0"/>
              </a:rPr>
              <a:t>tree's growth </a:t>
            </a:r>
            <a:r>
              <a:rPr lang="en-US" sz="1800" b="0" i="0" dirty="0">
                <a:solidFill>
                  <a:srgbClr val="374151"/>
                </a:solidFill>
                <a:effectLst/>
                <a:latin typeface="Times New Roman" panose="02020603050405020304" pitchFamily="18" charset="0"/>
                <a:cs typeface="Times New Roman" panose="02020603050405020304" pitchFamily="18" charset="0"/>
              </a:rPr>
              <a:t>and survival.</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Tree [15]</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08DA0AF6-CE0D-8832-4470-61B14C0A3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098" y="1571348"/>
            <a:ext cx="10050631" cy="4776186"/>
          </a:xfrm>
          <a:prstGeom prst="rect">
            <a:avLst/>
          </a:prstGeom>
        </p:spPr>
      </p:pic>
    </p:spTree>
    <p:extLst>
      <p:ext uri="{BB962C8B-B14F-4D97-AF65-F5344CB8AC3E}">
        <p14:creationId xmlns:p14="http://schemas.microsoft.com/office/powerpoint/2010/main" val="3544770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48FFC-E12A-17BB-F840-B1C151508712}"/>
              </a:ext>
            </a:extLst>
          </p:cNvPr>
          <p:cNvSpPr>
            <a:spLocks noGrp="1"/>
          </p:cNvSpPr>
          <p:nvPr>
            <p:ph type="ctrTitle"/>
          </p:nvPr>
        </p:nvSpPr>
        <p:spPr>
          <a:xfrm>
            <a:off x="987271" y="150920"/>
            <a:ext cx="10217458" cy="630315"/>
          </a:xfrm>
        </p:spPr>
        <p:txBody>
          <a:bodyPr>
            <a:noAutofit/>
          </a:bodyPr>
          <a:lstStyle/>
          <a:p>
            <a:pPr>
              <a:lnSpc>
                <a:spcPct val="150000"/>
              </a:lnSpc>
            </a:pPr>
            <a:r>
              <a:rPr lang="en-US" sz="2800" dirty="0">
                <a:solidFill>
                  <a:srgbClr val="0070C0"/>
                </a:solidFill>
                <a:latin typeface="Times New Roman" panose="02020603050405020304" pitchFamily="18" charset="0"/>
                <a:cs typeface="Times New Roman" panose="02020603050405020304" pitchFamily="18" charset="0"/>
              </a:rPr>
              <a:t>Decision Tree:</a:t>
            </a:r>
          </a:p>
        </p:txBody>
      </p:sp>
      <p:sp>
        <p:nvSpPr>
          <p:cNvPr id="3" name="Subtitle 2">
            <a:extLst>
              <a:ext uri="{FF2B5EF4-FFF2-40B4-BE49-F238E27FC236}">
                <a16:creationId xmlns:a16="http://schemas.microsoft.com/office/drawing/2014/main" xmlns="" id="{CB1B1B31-4D4E-ABED-0F78-26F11EF76970}"/>
              </a:ext>
            </a:extLst>
          </p:cNvPr>
          <p:cNvSpPr>
            <a:spLocks noGrp="1"/>
          </p:cNvSpPr>
          <p:nvPr>
            <p:ph type="subTitle" idx="1"/>
          </p:nvPr>
        </p:nvSpPr>
        <p:spPr>
          <a:xfrm>
            <a:off x="790113" y="861134"/>
            <a:ext cx="10564428" cy="5845946"/>
          </a:xfrm>
        </p:spPr>
        <p:txBody>
          <a:bodyPr>
            <a:noAutofit/>
          </a:bodyPr>
          <a:lstStyle/>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Decision Tree is a </a:t>
            </a:r>
            <a:r>
              <a:rPr lang="en-US" sz="1800" dirty="0">
                <a:solidFill>
                  <a:srgbClr val="0070C0"/>
                </a:solidFill>
                <a:latin typeface="Times New Roman" panose="02020603050405020304" pitchFamily="18" charset="0"/>
                <a:cs typeface="Times New Roman" panose="02020603050405020304" pitchFamily="18" charset="0"/>
              </a:rPr>
              <a:t>supervised Machine learning algorithms </a:t>
            </a:r>
            <a:r>
              <a:rPr lang="en-US" sz="1800" dirty="0">
                <a:latin typeface="Times New Roman" panose="02020603050405020304" pitchFamily="18" charset="0"/>
                <a:cs typeface="Times New Roman" panose="02020603050405020304" pitchFamily="18" charset="0"/>
              </a:rPr>
              <a:t>used for both </a:t>
            </a:r>
            <a:r>
              <a:rPr lang="en-US" sz="1800" dirty="0">
                <a:solidFill>
                  <a:srgbClr val="0070C0"/>
                </a:solidFill>
                <a:latin typeface="Times New Roman" panose="02020603050405020304" pitchFamily="18" charset="0"/>
                <a:cs typeface="Times New Roman" panose="02020603050405020304" pitchFamily="18" charset="0"/>
              </a:rPr>
              <a:t>regression and classification</a:t>
            </a:r>
            <a:r>
              <a:rPr lang="en-US" sz="1800" dirty="0">
                <a:latin typeface="Times New Roman" panose="02020603050405020304" pitchFamily="18" charset="0"/>
                <a:cs typeface="Times New Roman" panose="02020603050405020304" pitchFamily="18" charset="0"/>
              </a:rPr>
              <a:t> problem statement. </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It's a </a:t>
            </a:r>
            <a:r>
              <a:rPr lang="en-US" sz="1800" dirty="0">
                <a:solidFill>
                  <a:srgbClr val="00B0F0"/>
                </a:solidFill>
                <a:latin typeface="Times New Roman" panose="02020603050405020304" pitchFamily="18" charset="0"/>
                <a:cs typeface="Times New Roman" panose="02020603050405020304" pitchFamily="18" charset="0"/>
              </a:rPr>
              <a:t>graphical representation of a decision-making process that sequentially</a:t>
            </a:r>
            <a:r>
              <a:rPr lang="en-US" sz="1800" dirty="0">
                <a:latin typeface="Times New Roman" panose="02020603050405020304" pitchFamily="18" charset="0"/>
                <a:cs typeface="Times New Roman" panose="02020603050405020304" pitchFamily="18" charset="0"/>
              </a:rPr>
              <a:t> splits data into subsets based on the most significant attribute at each step.</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It uses the tree representation to make prediction/decision in which </a:t>
            </a:r>
            <a:r>
              <a:rPr lang="en-US" sz="1800" dirty="0">
                <a:solidFill>
                  <a:srgbClr val="0070C0"/>
                </a:solidFill>
                <a:latin typeface="Times New Roman" panose="02020603050405020304" pitchFamily="18" charset="0"/>
                <a:cs typeface="Times New Roman" panose="02020603050405020304" pitchFamily="18" charset="0"/>
              </a:rPr>
              <a:t>each node represents an attribute</a:t>
            </a:r>
            <a:r>
              <a:rPr lang="en-US" sz="1800"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each </a:t>
            </a:r>
            <a:r>
              <a:rPr lang="en-US" sz="1800" dirty="0">
                <a:solidFill>
                  <a:srgbClr val="0070C0"/>
                </a:solidFill>
                <a:latin typeface="Times New Roman" panose="02020603050405020304" pitchFamily="18" charset="0"/>
                <a:cs typeface="Times New Roman" panose="02020603050405020304" pitchFamily="18" charset="0"/>
              </a:rPr>
              <a:t>link/branch represents a decision</a:t>
            </a:r>
            <a:r>
              <a:rPr lang="en-US" sz="1800" dirty="0">
                <a:latin typeface="Times New Roman" panose="02020603050405020304" pitchFamily="18" charset="0"/>
                <a:cs typeface="Times New Roman" panose="02020603050405020304" pitchFamily="18" charset="0"/>
              </a:rPr>
              <a:t> rule and each </a:t>
            </a:r>
            <a:r>
              <a:rPr lang="en-US" sz="1800" dirty="0">
                <a:solidFill>
                  <a:srgbClr val="0070C0"/>
                </a:solidFill>
                <a:latin typeface="Times New Roman" panose="02020603050405020304" pitchFamily="18" charset="0"/>
                <a:cs typeface="Times New Roman" panose="02020603050405020304" pitchFamily="18" charset="0"/>
              </a:rPr>
              <a:t>leaf represents an outcome </a:t>
            </a:r>
            <a:r>
              <a:rPr lang="en-US" sz="1800" dirty="0">
                <a:latin typeface="Times New Roman" panose="02020603050405020304" pitchFamily="18" charset="0"/>
                <a:cs typeface="Times New Roman" panose="02020603050405020304" pitchFamily="18" charset="0"/>
              </a:rPr>
              <a:t>(categorical or continuous value).</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Fig: Decision tree[16]</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6C55AE57-0278-1235-A236-5D5A5EEC0F96}"/>
              </a:ext>
            </a:extLst>
          </p:cNvPr>
          <p:cNvSpPr>
            <a:spLocks noChangeArrowheads="1"/>
          </p:cNvSpPr>
          <p:nvPr/>
        </p:nvSpPr>
        <p:spPr bwMode="auto">
          <a:xfrm>
            <a:off x="5983629" y="82406"/>
            <a:ext cx="224742"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0507D501-F930-0085-BD52-91AE4D803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184" y="3178205"/>
            <a:ext cx="5494496" cy="2956265"/>
          </a:xfrm>
          <a:prstGeom prst="rect">
            <a:avLst/>
          </a:prstGeom>
        </p:spPr>
      </p:pic>
    </p:spTree>
    <p:extLst>
      <p:ext uri="{BB962C8B-B14F-4D97-AF65-F5344CB8AC3E}">
        <p14:creationId xmlns:p14="http://schemas.microsoft.com/office/powerpoint/2010/main" val="1219350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10017</TotalTime>
  <Words>11716</Words>
  <Application>Microsoft Office PowerPoint</Application>
  <PresentationFormat>Custom</PresentationFormat>
  <Paragraphs>1794</Paragraphs>
  <Slides>191</Slides>
  <Notes>0</Notes>
  <HiddenSlides>0</HiddenSlides>
  <MMClips>0</MMClips>
  <ScaleCrop>false</ScaleCrop>
  <HeadingPairs>
    <vt:vector size="4" baseType="variant">
      <vt:variant>
        <vt:lpstr>Theme</vt:lpstr>
      </vt:variant>
      <vt:variant>
        <vt:i4>1</vt:i4>
      </vt:variant>
      <vt:variant>
        <vt:lpstr>Slide Titles</vt:lpstr>
      </vt:variant>
      <vt:variant>
        <vt:i4>191</vt:i4>
      </vt:variant>
    </vt:vector>
  </HeadingPairs>
  <TitlesOfParts>
    <vt:vector size="192" baseType="lpstr">
      <vt:lpstr>Office Theme</vt:lpstr>
      <vt:lpstr>Unit-II: Mining Association and Supervised Learning</vt:lpstr>
      <vt:lpstr>Unit-II: Mining Association and Supervised Learning</vt:lpstr>
      <vt:lpstr>Regression vs. Classification in Machine Learning:</vt:lpstr>
      <vt:lpstr>Regression vs. Classification in Machine Learning:</vt:lpstr>
      <vt:lpstr>Regression vs. Classification in Machine Learning:</vt:lpstr>
      <vt:lpstr>Which of the following is a regression task? </vt:lpstr>
      <vt:lpstr>Which of the following is/are classification problem(s)? </vt:lpstr>
      <vt:lpstr>Terminologies Related to the Regression Analysis: </vt:lpstr>
      <vt:lpstr>Various type of regression? </vt:lpstr>
      <vt:lpstr>Simple linear regression? </vt:lpstr>
      <vt:lpstr>Simple linear regression? </vt:lpstr>
      <vt:lpstr>Example: Simple linear regression</vt:lpstr>
      <vt:lpstr>Example: Simple linear regression</vt:lpstr>
      <vt:lpstr>Example: Simple linear regression</vt:lpstr>
      <vt:lpstr>Example: Simple linear regression</vt:lpstr>
      <vt:lpstr>Example: Simple linear regression</vt:lpstr>
      <vt:lpstr>Example: Simple linear regression</vt:lpstr>
      <vt:lpstr>Example: Simple linear regression</vt:lpstr>
      <vt:lpstr>Example: Simple linear regression</vt:lpstr>
      <vt:lpstr>Example: Simple linear regression</vt:lpstr>
      <vt:lpstr>Applying Linear Regression Model to Real-life Problems? </vt:lpstr>
      <vt:lpstr>Activity-based learning: </vt:lpstr>
      <vt:lpstr>Polynomial Regression:</vt:lpstr>
      <vt:lpstr>Need for Polynomial Regression:</vt:lpstr>
      <vt:lpstr>Need for Polynomial Regression:</vt:lpstr>
      <vt:lpstr>Equation of the Polynomial Regression Model:</vt:lpstr>
      <vt:lpstr>Role of polynomial degree in polynomial regression :</vt:lpstr>
      <vt:lpstr>Role of polynomial degree in polynomial regression :</vt:lpstr>
      <vt:lpstr>Simple linear regression :</vt:lpstr>
      <vt:lpstr>Simple linear regression :</vt:lpstr>
      <vt:lpstr>Multiple regression :</vt:lpstr>
      <vt:lpstr>Multiple regression :</vt:lpstr>
      <vt:lpstr>Multiple regression :</vt:lpstr>
      <vt:lpstr>Multiple regression :</vt:lpstr>
      <vt:lpstr>Multiple regression :</vt:lpstr>
      <vt:lpstr>Multiple regression :</vt:lpstr>
      <vt:lpstr>Multiple regression :</vt:lpstr>
      <vt:lpstr>Logistic Regression:</vt:lpstr>
      <vt:lpstr>Logistic Regression:</vt:lpstr>
      <vt:lpstr>Logistic Regression Equation:</vt:lpstr>
      <vt:lpstr>Logistic Function (Sigmoid Function):</vt:lpstr>
      <vt:lpstr>Type of Logistic Regression:</vt:lpstr>
      <vt:lpstr>Logistic Regression:</vt:lpstr>
      <vt:lpstr>Confusion Matrix:</vt:lpstr>
      <vt:lpstr>Evaluation Metrics for Classification:</vt:lpstr>
      <vt:lpstr>Evaluation Metrics for Logistic Regression:</vt:lpstr>
      <vt:lpstr>   Area under the Curve-Receiver operating characteristics (AUC-ROC) Curve :</vt:lpstr>
      <vt:lpstr>   Defining terms used in AUC and ROC Curve :</vt:lpstr>
      <vt:lpstr>   How to speculate about the performance of the model?</vt:lpstr>
      <vt:lpstr>   How to speculate about the performance of the model?</vt:lpstr>
      <vt:lpstr>   How to speculate about the performance of the model?</vt:lpstr>
      <vt:lpstr>   How to speculate about the performance of the model?</vt:lpstr>
      <vt:lpstr>   How to speculate about the performance of the model?</vt:lpstr>
      <vt:lpstr>   The relation between Sensitivity, Specificity, FPR, and Threshold:</vt:lpstr>
      <vt:lpstr>Key benefits of Logistic regression:</vt:lpstr>
      <vt:lpstr>Assumptions of the Logistic Regression:</vt:lpstr>
      <vt:lpstr>Challenges and limitations of logistic Regression:</vt:lpstr>
      <vt:lpstr>Challenges and limitations of logistic Regression:</vt:lpstr>
      <vt:lpstr>Applications of the Logistic Regression:</vt:lpstr>
      <vt:lpstr>Applications of the Logistic Regression:</vt:lpstr>
      <vt:lpstr>Support Vector Machine:</vt:lpstr>
      <vt:lpstr>Support Vector Machine:</vt:lpstr>
      <vt:lpstr>Support Vector Machine:</vt:lpstr>
      <vt:lpstr>Support Vector Machine:</vt:lpstr>
      <vt:lpstr>Support Vector Machine:</vt:lpstr>
      <vt:lpstr>Hyperplane:</vt:lpstr>
      <vt:lpstr>SVM is robust to outliers:</vt:lpstr>
      <vt:lpstr>SVM Type:</vt:lpstr>
      <vt:lpstr>SVM Type:</vt:lpstr>
      <vt:lpstr>Kernel Trick :</vt:lpstr>
      <vt:lpstr>Kernel Trick :</vt:lpstr>
      <vt:lpstr>Kernel Trick :</vt:lpstr>
      <vt:lpstr>Kernel Trick :</vt:lpstr>
      <vt:lpstr>Kernel Trick :</vt:lpstr>
      <vt:lpstr>SVM Parameter C:</vt:lpstr>
      <vt:lpstr>Listed below are a few SVM Kernels.:</vt:lpstr>
      <vt:lpstr>Neural Network: Introduction</vt:lpstr>
      <vt:lpstr>Neural Network: Architecture</vt:lpstr>
      <vt:lpstr>Neural Network: Architecture</vt:lpstr>
      <vt:lpstr>Neural Network: Architecture</vt:lpstr>
      <vt:lpstr>Neural Network: Architecture</vt:lpstr>
      <vt:lpstr>Learning in Neural Networks:</vt:lpstr>
      <vt:lpstr>Learning in Neural Networks: Supervised Learning</vt:lpstr>
      <vt:lpstr>Learning in Neural Networks: Unsupervised Learning</vt:lpstr>
      <vt:lpstr>Learning in Neural Networks: Reinforcement Learning</vt:lpstr>
      <vt:lpstr>Neural networks: Type</vt:lpstr>
      <vt:lpstr>Neural networks: Type:</vt:lpstr>
      <vt:lpstr>Neural networks: Type:</vt:lpstr>
      <vt:lpstr>Machine learning vs Deep learning:</vt:lpstr>
      <vt:lpstr>Some real-life applications of neural networks:</vt:lpstr>
      <vt:lpstr>Single layer perceptron:</vt:lpstr>
      <vt:lpstr>Single-layer Perceptron:</vt:lpstr>
      <vt:lpstr>Basic components of single layer perceptron:</vt:lpstr>
      <vt:lpstr>Basic Components of Perceptron:</vt:lpstr>
      <vt:lpstr>Multi-layer Perceptron:</vt:lpstr>
      <vt:lpstr>Multi-layer Perceptron:</vt:lpstr>
      <vt:lpstr>Single Layer vs Multi-layer Perceptron:</vt:lpstr>
      <vt:lpstr>Decision Tree:</vt:lpstr>
      <vt:lpstr>Decision Tree:</vt:lpstr>
      <vt:lpstr>Decision Tree:</vt:lpstr>
      <vt:lpstr>Decision Tree:</vt:lpstr>
      <vt:lpstr>Decision Tree Terminologies:</vt:lpstr>
      <vt:lpstr>Building an Optimal Decision Tree:</vt:lpstr>
      <vt:lpstr>Building an Optimal Decision Tree:</vt:lpstr>
      <vt:lpstr>Metrics to find Purity / Impurity in Decision Tree:</vt:lpstr>
      <vt:lpstr>Decision Tree is Founder for many algorithms:</vt:lpstr>
      <vt:lpstr>Pruning in Decision Tree:</vt:lpstr>
      <vt:lpstr>Decision Tree Assumptions:</vt:lpstr>
      <vt:lpstr>Decision Tree Assumptions:</vt:lpstr>
      <vt:lpstr>Decision Tree Assumptions:</vt:lpstr>
      <vt:lpstr>Entropy:</vt:lpstr>
      <vt:lpstr>Entropy:</vt:lpstr>
      <vt:lpstr>Entropy:</vt:lpstr>
      <vt:lpstr>Entropy:</vt:lpstr>
      <vt:lpstr>Entropy:</vt:lpstr>
      <vt:lpstr>Information Gain:</vt:lpstr>
      <vt:lpstr>Gini Impurity:</vt:lpstr>
      <vt:lpstr>Reduction in Variance:</vt:lpstr>
      <vt:lpstr>Types of Decision Tree:</vt:lpstr>
      <vt:lpstr>Steps to making Decision Tree:</vt:lpstr>
      <vt:lpstr>Iterative Dichotomiser3 [ID3]:</vt:lpstr>
      <vt:lpstr>Characteristics of ID3 Algorithm:</vt:lpstr>
      <vt:lpstr>Advantages and Disadvantages of ID3 Algorithm:</vt:lpstr>
      <vt:lpstr>Advantages and Disadvantages of ID3 Algorithm:</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Iterative Dichotomiser3 [ID3]:</vt:lpstr>
      <vt:lpstr>Decision Tree C 4.5:</vt:lpstr>
      <vt:lpstr>CART:</vt:lpstr>
      <vt:lpstr>CART:</vt:lpstr>
      <vt:lpstr>Difference between ID3, C4.5 and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CART:</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Decision Tree using C4.5:</vt:lpstr>
      <vt:lpstr>Apriori Algorithm:</vt:lpstr>
      <vt:lpstr>Apriori Algorithm:</vt:lpstr>
      <vt:lpstr>How Does the Apriori Algorithm Work?</vt:lpstr>
      <vt:lpstr>Components of Apriori algorithm:</vt:lpstr>
      <vt:lpstr>Components of Apriori algorithm:</vt:lpstr>
      <vt:lpstr>Components of Apriori algorithm:</vt:lpstr>
      <vt:lpstr>  Apriori Algorithm: Market basket analysis</vt:lpstr>
      <vt:lpstr>  Apriori Algorithm:Association Rules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 Mining Association and Supervised Learning</dc:title>
  <dc:creator>ROOP SINGH</dc:creator>
  <cp:lastModifiedBy>User</cp:lastModifiedBy>
  <cp:revision>281</cp:revision>
  <dcterms:created xsi:type="dcterms:W3CDTF">2023-08-25T05:53:22Z</dcterms:created>
  <dcterms:modified xsi:type="dcterms:W3CDTF">2024-05-02T05:12:54Z</dcterms:modified>
</cp:coreProperties>
</file>